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69" r:id="rId1"/>
  </p:sldMasterIdLst>
  <p:notesMasterIdLst>
    <p:notesMasterId r:id="rId100"/>
  </p:notesMasterIdLst>
  <p:sldIdLst>
    <p:sldId id="256" r:id="rId2"/>
    <p:sldId id="314" r:id="rId3"/>
    <p:sldId id="319" r:id="rId4"/>
    <p:sldId id="320" r:id="rId5"/>
    <p:sldId id="321" r:id="rId6"/>
    <p:sldId id="322" r:id="rId7"/>
    <p:sldId id="323" r:id="rId8"/>
    <p:sldId id="324" r:id="rId9"/>
    <p:sldId id="325" r:id="rId10"/>
    <p:sldId id="326" r:id="rId11"/>
    <p:sldId id="327" r:id="rId12"/>
    <p:sldId id="328" r:id="rId13"/>
    <p:sldId id="329" r:id="rId14"/>
    <p:sldId id="330" r:id="rId15"/>
    <p:sldId id="331" r:id="rId16"/>
    <p:sldId id="332" r:id="rId17"/>
    <p:sldId id="333" r:id="rId18"/>
    <p:sldId id="352" r:id="rId19"/>
    <p:sldId id="334" r:id="rId20"/>
    <p:sldId id="335" r:id="rId21"/>
    <p:sldId id="336" r:id="rId22"/>
    <p:sldId id="337" r:id="rId23"/>
    <p:sldId id="353" r:id="rId24"/>
    <p:sldId id="338" r:id="rId25"/>
    <p:sldId id="339" r:id="rId26"/>
    <p:sldId id="340" r:id="rId27"/>
    <p:sldId id="315" r:id="rId28"/>
    <p:sldId id="341" r:id="rId29"/>
    <p:sldId id="316" r:id="rId30"/>
    <p:sldId id="342" r:id="rId31"/>
    <p:sldId id="317" r:id="rId32"/>
    <p:sldId id="318" r:id="rId33"/>
    <p:sldId id="257" r:id="rId34"/>
    <p:sldId id="354" r:id="rId35"/>
    <p:sldId id="258" r:id="rId36"/>
    <p:sldId id="259" r:id="rId37"/>
    <p:sldId id="343" r:id="rId38"/>
    <p:sldId id="260" r:id="rId39"/>
    <p:sldId id="261" r:id="rId40"/>
    <p:sldId id="262" r:id="rId41"/>
    <p:sldId id="263" r:id="rId42"/>
    <p:sldId id="264" r:id="rId43"/>
    <p:sldId id="265" r:id="rId44"/>
    <p:sldId id="266" r:id="rId45"/>
    <p:sldId id="344" r:id="rId46"/>
    <p:sldId id="345" r:id="rId47"/>
    <p:sldId id="267" r:id="rId48"/>
    <p:sldId id="346" r:id="rId49"/>
    <p:sldId id="268" r:id="rId50"/>
    <p:sldId id="269" r:id="rId51"/>
    <p:sldId id="348" r:id="rId52"/>
    <p:sldId id="270" r:id="rId53"/>
    <p:sldId id="349" r:id="rId54"/>
    <p:sldId id="271" r:id="rId55"/>
    <p:sldId id="272" r:id="rId56"/>
    <p:sldId id="273" r:id="rId57"/>
    <p:sldId id="350" r:id="rId58"/>
    <p:sldId id="274" r:id="rId59"/>
    <p:sldId id="275" r:id="rId60"/>
    <p:sldId id="351" r:id="rId61"/>
    <p:sldId id="276" r:id="rId62"/>
    <p:sldId id="277" r:id="rId63"/>
    <p:sldId id="278" r:id="rId64"/>
    <p:sldId id="279" r:id="rId65"/>
    <p:sldId id="280" r:id="rId66"/>
    <p:sldId id="281" r:id="rId67"/>
    <p:sldId id="282" r:id="rId68"/>
    <p:sldId id="355" r:id="rId69"/>
    <p:sldId id="284" r:id="rId70"/>
    <p:sldId id="285" r:id="rId71"/>
    <p:sldId id="286" r:id="rId72"/>
    <p:sldId id="287" r:id="rId73"/>
    <p:sldId id="288" r:id="rId74"/>
    <p:sldId id="289" r:id="rId75"/>
    <p:sldId id="290" r:id="rId76"/>
    <p:sldId id="291" r:id="rId77"/>
    <p:sldId id="292" r:id="rId78"/>
    <p:sldId id="293" r:id="rId79"/>
    <p:sldId id="294" r:id="rId80"/>
    <p:sldId id="295" r:id="rId81"/>
    <p:sldId id="296" r:id="rId82"/>
    <p:sldId id="297" r:id="rId83"/>
    <p:sldId id="298" r:id="rId84"/>
    <p:sldId id="299" r:id="rId85"/>
    <p:sldId id="300" r:id="rId86"/>
    <p:sldId id="301" r:id="rId87"/>
    <p:sldId id="302" r:id="rId88"/>
    <p:sldId id="303" r:id="rId89"/>
    <p:sldId id="304" r:id="rId90"/>
    <p:sldId id="305" r:id="rId91"/>
    <p:sldId id="306" r:id="rId92"/>
    <p:sldId id="307" r:id="rId93"/>
    <p:sldId id="308" r:id="rId94"/>
    <p:sldId id="309" r:id="rId95"/>
    <p:sldId id="310" r:id="rId96"/>
    <p:sldId id="356" r:id="rId97"/>
    <p:sldId id="311" r:id="rId98"/>
    <p:sldId id="312" r:id="rId9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1FF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2598" autoAdjust="0"/>
  </p:normalViewPr>
  <p:slideViewPr>
    <p:cSldViewPr snapToGrid="0">
      <p:cViewPr varScale="1">
        <p:scale>
          <a:sx n="69" d="100"/>
          <a:sy n="69" d="100"/>
        </p:scale>
        <p:origin x="780" y="6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A2B140-B837-433D-B037-E87A402C0234}" type="datetimeFigureOut">
              <a:rPr lang="fr-FR" smtClean="0"/>
              <a:t>11/04/2018</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CA0ED2-0908-4985-A3F3-30C11AFCC286}" type="slidenum">
              <a:rPr lang="fr-FR" smtClean="0"/>
              <a:t>‹N°›</a:t>
            </a:fld>
            <a:endParaRPr lang="fr-FR"/>
          </a:p>
        </p:txBody>
      </p:sp>
    </p:spTree>
    <p:extLst>
      <p:ext uri="{BB962C8B-B14F-4D97-AF65-F5344CB8AC3E}">
        <p14:creationId xmlns:p14="http://schemas.microsoft.com/office/powerpoint/2010/main" val="29748623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8841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188420"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BA75458-493B-416D-8350-0748E6A85395}" type="slidenum">
              <a:rPr lang="fr-FR"/>
              <a:pPr fontAlgn="base">
                <a:spcBef>
                  <a:spcPct val="0"/>
                </a:spcBef>
                <a:spcAft>
                  <a:spcPct val="0"/>
                </a:spcAft>
              </a:pPr>
              <a:t>2</a:t>
            </a:fld>
            <a:endParaRPr lang="fr-FR"/>
          </a:p>
        </p:txBody>
      </p:sp>
    </p:spTree>
    <p:extLst>
      <p:ext uri="{BB962C8B-B14F-4D97-AF65-F5344CB8AC3E}">
        <p14:creationId xmlns:p14="http://schemas.microsoft.com/office/powerpoint/2010/main" val="1599919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064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a:p>
        </p:txBody>
      </p:sp>
      <p:sp>
        <p:nvSpPr>
          <p:cNvPr id="24064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481A690-EA9B-40CE-B7FA-A7EBA02CD55D}" type="slidenum">
              <a:rPr lang="fr-FR" altLang="fr-FR"/>
              <a:pPr eaLnBrk="1" hangingPunct="1"/>
              <a:t>3</a:t>
            </a:fld>
            <a:endParaRPr lang="fr-FR" altLang="fr-FR"/>
          </a:p>
        </p:txBody>
      </p:sp>
    </p:spTree>
    <p:extLst>
      <p:ext uri="{BB962C8B-B14F-4D97-AF65-F5344CB8AC3E}">
        <p14:creationId xmlns:p14="http://schemas.microsoft.com/office/powerpoint/2010/main" val="1592635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166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a:p>
        </p:txBody>
      </p:sp>
      <p:sp>
        <p:nvSpPr>
          <p:cNvPr id="24166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D9125E7-FD35-44A1-BEAF-C387DBA7B8A3}" type="slidenum">
              <a:rPr lang="fr-FR" altLang="fr-FR"/>
              <a:pPr eaLnBrk="1" hangingPunct="1"/>
              <a:t>4</a:t>
            </a:fld>
            <a:endParaRPr lang="fr-FR" altLang="fr-FR"/>
          </a:p>
        </p:txBody>
      </p:sp>
    </p:spTree>
    <p:extLst>
      <p:ext uri="{BB962C8B-B14F-4D97-AF65-F5344CB8AC3E}">
        <p14:creationId xmlns:p14="http://schemas.microsoft.com/office/powerpoint/2010/main" val="3395694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269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a:p>
        </p:txBody>
      </p:sp>
      <p:sp>
        <p:nvSpPr>
          <p:cNvPr id="24269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64C0008-94B6-4CA1-A674-60EC13A7E3FE}" type="slidenum">
              <a:rPr lang="fr-FR" altLang="fr-FR"/>
              <a:pPr eaLnBrk="1" hangingPunct="1"/>
              <a:t>5</a:t>
            </a:fld>
            <a:endParaRPr lang="fr-FR" altLang="fr-FR"/>
          </a:p>
        </p:txBody>
      </p:sp>
    </p:spTree>
    <p:extLst>
      <p:ext uri="{BB962C8B-B14F-4D97-AF65-F5344CB8AC3E}">
        <p14:creationId xmlns:p14="http://schemas.microsoft.com/office/powerpoint/2010/main" val="23567096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371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a:p>
        </p:txBody>
      </p:sp>
      <p:sp>
        <p:nvSpPr>
          <p:cNvPr id="24371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8DEF723-6CEE-42A0-AD82-76E1249D5DF8}" type="slidenum">
              <a:rPr lang="fr-FR" altLang="fr-FR"/>
              <a:pPr eaLnBrk="1" hangingPunct="1"/>
              <a:t>6</a:t>
            </a:fld>
            <a:endParaRPr lang="fr-FR" altLang="fr-FR"/>
          </a:p>
        </p:txBody>
      </p:sp>
    </p:spTree>
    <p:extLst>
      <p:ext uri="{BB962C8B-B14F-4D97-AF65-F5344CB8AC3E}">
        <p14:creationId xmlns:p14="http://schemas.microsoft.com/office/powerpoint/2010/main" val="3515045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473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a:p>
        </p:txBody>
      </p:sp>
      <p:sp>
        <p:nvSpPr>
          <p:cNvPr id="24474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048A548-0E56-4757-9DB2-0069C1E5042E}" type="slidenum">
              <a:rPr lang="fr-FR" altLang="fr-FR"/>
              <a:pPr eaLnBrk="1" hangingPunct="1"/>
              <a:t>7</a:t>
            </a:fld>
            <a:endParaRPr lang="fr-FR" altLang="fr-FR"/>
          </a:p>
        </p:txBody>
      </p:sp>
    </p:spTree>
    <p:extLst>
      <p:ext uri="{BB962C8B-B14F-4D97-AF65-F5344CB8AC3E}">
        <p14:creationId xmlns:p14="http://schemas.microsoft.com/office/powerpoint/2010/main" val="986178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6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a:p>
        </p:txBody>
      </p:sp>
      <p:sp>
        <p:nvSpPr>
          <p:cNvPr id="24576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BB2DC1A-EAF7-4330-9C7A-C31EB5AEDA6F}" type="slidenum">
              <a:rPr lang="fr-FR" altLang="fr-FR"/>
              <a:pPr eaLnBrk="1" hangingPunct="1"/>
              <a:t>8</a:t>
            </a:fld>
            <a:endParaRPr lang="fr-FR" altLang="fr-FR"/>
          </a:p>
        </p:txBody>
      </p:sp>
    </p:spTree>
    <p:extLst>
      <p:ext uri="{BB962C8B-B14F-4D97-AF65-F5344CB8AC3E}">
        <p14:creationId xmlns:p14="http://schemas.microsoft.com/office/powerpoint/2010/main" val="11195137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678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a:p>
        </p:txBody>
      </p:sp>
      <p:sp>
        <p:nvSpPr>
          <p:cNvPr id="24678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CC4E619-8FD4-453A-A8C0-C02FF0EDFB53}" type="slidenum">
              <a:rPr lang="fr-FR" altLang="fr-FR"/>
              <a:pPr eaLnBrk="1" hangingPunct="1"/>
              <a:t>9</a:t>
            </a:fld>
            <a:endParaRPr lang="fr-FR" altLang="fr-FR"/>
          </a:p>
        </p:txBody>
      </p:sp>
    </p:spTree>
    <p:extLst>
      <p:ext uri="{BB962C8B-B14F-4D97-AF65-F5344CB8AC3E}">
        <p14:creationId xmlns:p14="http://schemas.microsoft.com/office/powerpoint/2010/main" val="17216893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781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a:p>
        </p:txBody>
      </p:sp>
      <p:sp>
        <p:nvSpPr>
          <p:cNvPr id="24781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B3E14B8-1692-4A9E-99C0-803363A152CA}" type="slidenum">
              <a:rPr lang="fr-FR" altLang="fr-FR"/>
              <a:pPr eaLnBrk="1" hangingPunct="1"/>
              <a:t>10</a:t>
            </a:fld>
            <a:endParaRPr lang="fr-FR" altLang="fr-FR"/>
          </a:p>
        </p:txBody>
      </p:sp>
    </p:spTree>
    <p:extLst>
      <p:ext uri="{BB962C8B-B14F-4D97-AF65-F5344CB8AC3E}">
        <p14:creationId xmlns:p14="http://schemas.microsoft.com/office/powerpoint/2010/main" val="332271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883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a:p>
        </p:txBody>
      </p:sp>
      <p:sp>
        <p:nvSpPr>
          <p:cNvPr id="24883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651EC83-C44D-4691-988E-E58E144E9B9D}" type="slidenum">
              <a:rPr lang="fr-FR" altLang="fr-FR"/>
              <a:pPr eaLnBrk="1" hangingPunct="1"/>
              <a:t>11</a:t>
            </a:fld>
            <a:endParaRPr lang="fr-FR" altLang="fr-FR"/>
          </a:p>
        </p:txBody>
      </p:sp>
    </p:spTree>
    <p:extLst>
      <p:ext uri="{BB962C8B-B14F-4D97-AF65-F5344CB8AC3E}">
        <p14:creationId xmlns:p14="http://schemas.microsoft.com/office/powerpoint/2010/main" val="8161819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985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a:p>
        </p:txBody>
      </p:sp>
      <p:sp>
        <p:nvSpPr>
          <p:cNvPr id="24986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81B09FF-BA46-46F2-84B2-8A531A59337E}" type="slidenum">
              <a:rPr lang="fr-FR" altLang="fr-FR"/>
              <a:pPr eaLnBrk="1" hangingPunct="1"/>
              <a:t>12</a:t>
            </a:fld>
            <a:endParaRPr lang="fr-FR" altLang="fr-FR"/>
          </a:p>
        </p:txBody>
      </p:sp>
    </p:spTree>
    <p:extLst>
      <p:ext uri="{BB962C8B-B14F-4D97-AF65-F5344CB8AC3E}">
        <p14:creationId xmlns:p14="http://schemas.microsoft.com/office/powerpoint/2010/main" val="29223191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088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a:p>
        </p:txBody>
      </p:sp>
      <p:sp>
        <p:nvSpPr>
          <p:cNvPr id="25088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0F3ED27-F099-4C06-BF3B-5B98E7D1A907}" type="slidenum">
              <a:rPr lang="fr-FR" altLang="fr-FR"/>
              <a:pPr eaLnBrk="1" hangingPunct="1"/>
              <a:t>13</a:t>
            </a:fld>
            <a:endParaRPr lang="fr-FR" altLang="fr-FR"/>
          </a:p>
        </p:txBody>
      </p:sp>
    </p:spTree>
    <p:extLst>
      <p:ext uri="{BB962C8B-B14F-4D97-AF65-F5344CB8AC3E}">
        <p14:creationId xmlns:p14="http://schemas.microsoft.com/office/powerpoint/2010/main" val="28977383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190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altLang="fr-FR"/>
          </a:p>
        </p:txBody>
      </p:sp>
      <p:sp>
        <p:nvSpPr>
          <p:cNvPr id="25190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66739BB-406E-41B2-A3F0-D68846C6E5B3}" type="slidenum">
              <a:rPr lang="fr-FR" altLang="fr-FR"/>
              <a:pPr eaLnBrk="1" hangingPunct="1"/>
              <a:t>14</a:t>
            </a:fld>
            <a:endParaRPr lang="fr-FR" altLang="fr-FR"/>
          </a:p>
        </p:txBody>
      </p:sp>
    </p:spTree>
    <p:extLst>
      <p:ext uri="{BB962C8B-B14F-4D97-AF65-F5344CB8AC3E}">
        <p14:creationId xmlns:p14="http://schemas.microsoft.com/office/powerpoint/2010/main" val="35315741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293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altLang="fr-FR"/>
          </a:p>
        </p:txBody>
      </p:sp>
      <p:sp>
        <p:nvSpPr>
          <p:cNvPr id="25293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8A6C7EA-8697-4DD7-8998-C05E06C519EA}" type="slidenum">
              <a:rPr lang="fr-FR" altLang="fr-FR"/>
              <a:pPr eaLnBrk="1" hangingPunct="1"/>
              <a:t>15</a:t>
            </a:fld>
            <a:endParaRPr lang="fr-FR" altLang="fr-FR"/>
          </a:p>
        </p:txBody>
      </p:sp>
    </p:spTree>
    <p:extLst>
      <p:ext uri="{BB962C8B-B14F-4D97-AF65-F5344CB8AC3E}">
        <p14:creationId xmlns:p14="http://schemas.microsoft.com/office/powerpoint/2010/main" val="21127101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395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altLang="fr-FR"/>
          </a:p>
        </p:txBody>
      </p:sp>
      <p:sp>
        <p:nvSpPr>
          <p:cNvPr id="25395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93301E8-5012-4F29-936A-B92EC3C30A18}" type="slidenum">
              <a:rPr lang="fr-FR" altLang="fr-FR"/>
              <a:pPr eaLnBrk="1" hangingPunct="1"/>
              <a:t>16</a:t>
            </a:fld>
            <a:endParaRPr lang="fr-FR" altLang="fr-FR"/>
          </a:p>
        </p:txBody>
      </p:sp>
    </p:spTree>
    <p:extLst>
      <p:ext uri="{BB962C8B-B14F-4D97-AF65-F5344CB8AC3E}">
        <p14:creationId xmlns:p14="http://schemas.microsoft.com/office/powerpoint/2010/main" val="16816458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497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altLang="fr-FR"/>
          </a:p>
        </p:txBody>
      </p:sp>
      <p:sp>
        <p:nvSpPr>
          <p:cNvPr id="25498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F502DF2-5B5D-46C4-8110-84624AB9CD7D}" type="slidenum">
              <a:rPr lang="fr-FR" altLang="fr-FR"/>
              <a:pPr eaLnBrk="1" hangingPunct="1"/>
              <a:t>17</a:t>
            </a:fld>
            <a:endParaRPr lang="fr-FR" altLang="fr-FR"/>
          </a:p>
        </p:txBody>
      </p:sp>
    </p:spTree>
    <p:extLst>
      <p:ext uri="{BB962C8B-B14F-4D97-AF65-F5344CB8AC3E}">
        <p14:creationId xmlns:p14="http://schemas.microsoft.com/office/powerpoint/2010/main" val="12477297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0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altLang="fr-FR"/>
          </a:p>
        </p:txBody>
      </p:sp>
      <p:sp>
        <p:nvSpPr>
          <p:cNvPr id="25600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CA0B37B-E822-4DA5-9260-A48A3BDD5084}" type="slidenum">
              <a:rPr lang="fr-FR" altLang="fr-FR"/>
              <a:pPr eaLnBrk="1" hangingPunct="1"/>
              <a:t>19</a:t>
            </a:fld>
            <a:endParaRPr lang="fr-FR" altLang="fr-FR"/>
          </a:p>
        </p:txBody>
      </p:sp>
    </p:spTree>
    <p:extLst>
      <p:ext uri="{BB962C8B-B14F-4D97-AF65-F5344CB8AC3E}">
        <p14:creationId xmlns:p14="http://schemas.microsoft.com/office/powerpoint/2010/main" val="34439673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702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altLang="fr-FR"/>
          </a:p>
        </p:txBody>
      </p:sp>
      <p:sp>
        <p:nvSpPr>
          <p:cNvPr id="25702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D0E59E9-67CB-4470-B3AE-81DC8349F0BC}" type="slidenum">
              <a:rPr lang="fr-FR" altLang="fr-FR"/>
              <a:pPr eaLnBrk="1" hangingPunct="1"/>
              <a:t>20</a:t>
            </a:fld>
            <a:endParaRPr lang="fr-FR" altLang="fr-FR"/>
          </a:p>
        </p:txBody>
      </p:sp>
    </p:spTree>
    <p:extLst>
      <p:ext uri="{BB962C8B-B14F-4D97-AF65-F5344CB8AC3E}">
        <p14:creationId xmlns:p14="http://schemas.microsoft.com/office/powerpoint/2010/main" val="38021760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805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altLang="fr-FR"/>
          </a:p>
        </p:txBody>
      </p:sp>
      <p:sp>
        <p:nvSpPr>
          <p:cNvPr id="25805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93B02F3-3DFF-46B8-9684-CB00D93DFAA5}" type="slidenum">
              <a:rPr lang="fr-FR" altLang="fr-FR"/>
              <a:pPr eaLnBrk="1" hangingPunct="1"/>
              <a:t>21</a:t>
            </a:fld>
            <a:endParaRPr lang="fr-FR" altLang="fr-FR"/>
          </a:p>
        </p:txBody>
      </p:sp>
    </p:spTree>
    <p:extLst>
      <p:ext uri="{BB962C8B-B14F-4D97-AF65-F5344CB8AC3E}">
        <p14:creationId xmlns:p14="http://schemas.microsoft.com/office/powerpoint/2010/main" val="21127347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907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altLang="fr-FR"/>
          </a:p>
        </p:txBody>
      </p:sp>
      <p:sp>
        <p:nvSpPr>
          <p:cNvPr id="25907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118CFCB-7B55-4ACD-B4C3-C8E0FE5DA8BB}" type="slidenum">
              <a:rPr lang="fr-FR" altLang="fr-FR"/>
              <a:pPr eaLnBrk="1" hangingPunct="1"/>
              <a:t>22</a:t>
            </a:fld>
            <a:endParaRPr lang="fr-FR" altLang="fr-FR"/>
          </a:p>
        </p:txBody>
      </p:sp>
    </p:spTree>
    <p:extLst>
      <p:ext uri="{BB962C8B-B14F-4D97-AF65-F5344CB8AC3E}">
        <p14:creationId xmlns:p14="http://schemas.microsoft.com/office/powerpoint/2010/main" val="20923574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009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altLang="fr-FR"/>
          </a:p>
        </p:txBody>
      </p:sp>
      <p:sp>
        <p:nvSpPr>
          <p:cNvPr id="26010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CBAC25A-823F-4BE5-9CA5-7BB6206BC831}" type="slidenum">
              <a:rPr lang="fr-FR" altLang="fr-FR"/>
              <a:pPr eaLnBrk="1" hangingPunct="1"/>
              <a:t>24</a:t>
            </a:fld>
            <a:endParaRPr lang="fr-FR" altLang="fr-FR"/>
          </a:p>
        </p:txBody>
      </p:sp>
    </p:spTree>
    <p:extLst>
      <p:ext uri="{BB962C8B-B14F-4D97-AF65-F5344CB8AC3E}">
        <p14:creationId xmlns:p14="http://schemas.microsoft.com/office/powerpoint/2010/main" val="42498812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112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altLang="fr-FR"/>
          </a:p>
        </p:txBody>
      </p:sp>
      <p:sp>
        <p:nvSpPr>
          <p:cNvPr id="26112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FB50A0D-4D5D-4C8C-97F7-01D1DD73450D}" type="slidenum">
              <a:rPr lang="fr-FR" altLang="fr-FR"/>
              <a:pPr eaLnBrk="1" hangingPunct="1"/>
              <a:t>25</a:t>
            </a:fld>
            <a:endParaRPr lang="fr-FR" altLang="fr-FR"/>
          </a:p>
        </p:txBody>
      </p:sp>
    </p:spTree>
    <p:extLst>
      <p:ext uri="{BB962C8B-B14F-4D97-AF65-F5344CB8AC3E}">
        <p14:creationId xmlns:p14="http://schemas.microsoft.com/office/powerpoint/2010/main" val="21924488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214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altLang="fr-FR"/>
          </a:p>
        </p:txBody>
      </p:sp>
      <p:sp>
        <p:nvSpPr>
          <p:cNvPr id="26214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DD63393-BFF3-4E1B-9122-FCDBE9AACFCC}" type="slidenum">
              <a:rPr lang="fr-FR" altLang="fr-FR"/>
              <a:pPr eaLnBrk="1" hangingPunct="1"/>
              <a:t>26</a:t>
            </a:fld>
            <a:endParaRPr lang="fr-FR" altLang="fr-FR"/>
          </a:p>
        </p:txBody>
      </p:sp>
    </p:spTree>
    <p:extLst>
      <p:ext uri="{BB962C8B-B14F-4D97-AF65-F5344CB8AC3E}">
        <p14:creationId xmlns:p14="http://schemas.microsoft.com/office/powerpoint/2010/main" val="41272698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8944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189444"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D35975C-1EC3-4F5A-8CD0-BF2F1765F219}" type="slidenum">
              <a:rPr lang="fr-FR"/>
              <a:pPr fontAlgn="base">
                <a:spcBef>
                  <a:spcPct val="0"/>
                </a:spcBef>
                <a:spcAft>
                  <a:spcPct val="0"/>
                </a:spcAft>
              </a:pPr>
              <a:t>27</a:t>
            </a:fld>
            <a:endParaRPr lang="fr-FR"/>
          </a:p>
        </p:txBody>
      </p:sp>
    </p:spTree>
    <p:extLst>
      <p:ext uri="{BB962C8B-B14F-4D97-AF65-F5344CB8AC3E}">
        <p14:creationId xmlns:p14="http://schemas.microsoft.com/office/powerpoint/2010/main" val="13993064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9046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19046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81BD632-2233-43E6-8DE9-B4B9D922D921}" type="slidenum">
              <a:rPr lang="fr-FR"/>
              <a:pPr fontAlgn="base">
                <a:spcBef>
                  <a:spcPct val="0"/>
                </a:spcBef>
                <a:spcAft>
                  <a:spcPct val="0"/>
                </a:spcAft>
              </a:pPr>
              <a:t>29</a:t>
            </a:fld>
            <a:endParaRPr lang="fr-FR"/>
          </a:p>
        </p:txBody>
      </p:sp>
    </p:spTree>
    <p:extLst>
      <p:ext uri="{BB962C8B-B14F-4D97-AF65-F5344CB8AC3E}">
        <p14:creationId xmlns:p14="http://schemas.microsoft.com/office/powerpoint/2010/main" val="21424073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9149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191492"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7802443-5307-40CA-96C1-E4D69217335C}" type="slidenum">
              <a:rPr lang="fr-FR"/>
              <a:pPr fontAlgn="base">
                <a:spcBef>
                  <a:spcPct val="0"/>
                </a:spcBef>
                <a:spcAft>
                  <a:spcPct val="0"/>
                </a:spcAft>
              </a:pPr>
              <a:t>31</a:t>
            </a:fld>
            <a:endParaRPr lang="fr-FR"/>
          </a:p>
        </p:txBody>
      </p:sp>
    </p:spTree>
    <p:extLst>
      <p:ext uri="{BB962C8B-B14F-4D97-AF65-F5344CB8AC3E}">
        <p14:creationId xmlns:p14="http://schemas.microsoft.com/office/powerpoint/2010/main" val="26454856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9251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192516"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47089BD-814A-4EB0-98B1-35F6ABC2D779}" type="slidenum">
              <a:rPr lang="fr-FR"/>
              <a:pPr fontAlgn="base">
                <a:spcBef>
                  <a:spcPct val="0"/>
                </a:spcBef>
                <a:spcAft>
                  <a:spcPct val="0"/>
                </a:spcAft>
              </a:pPr>
              <a:t>32</a:t>
            </a:fld>
            <a:endParaRPr lang="fr-FR"/>
          </a:p>
        </p:txBody>
      </p:sp>
    </p:spTree>
    <p:extLst>
      <p:ext uri="{BB962C8B-B14F-4D97-AF65-F5344CB8AC3E}">
        <p14:creationId xmlns:p14="http://schemas.microsoft.com/office/powerpoint/2010/main" val="12829841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33</a:t>
            </a:fld>
            <a:endParaRPr lang="fr-FR" dirty="0"/>
          </a:p>
        </p:txBody>
      </p:sp>
    </p:spTree>
    <p:extLst>
      <p:ext uri="{BB962C8B-B14F-4D97-AF65-F5344CB8AC3E}">
        <p14:creationId xmlns:p14="http://schemas.microsoft.com/office/powerpoint/2010/main" val="41322023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35</a:t>
            </a:fld>
            <a:endParaRPr lang="fr-FR" dirty="0"/>
          </a:p>
        </p:txBody>
      </p:sp>
    </p:spTree>
    <p:extLst>
      <p:ext uri="{BB962C8B-B14F-4D97-AF65-F5344CB8AC3E}">
        <p14:creationId xmlns:p14="http://schemas.microsoft.com/office/powerpoint/2010/main" val="31812727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36</a:t>
            </a:fld>
            <a:endParaRPr lang="fr-FR" dirty="0"/>
          </a:p>
        </p:txBody>
      </p:sp>
    </p:spTree>
    <p:extLst>
      <p:ext uri="{BB962C8B-B14F-4D97-AF65-F5344CB8AC3E}">
        <p14:creationId xmlns:p14="http://schemas.microsoft.com/office/powerpoint/2010/main" val="9219690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38</a:t>
            </a:fld>
            <a:endParaRPr lang="fr-FR" dirty="0"/>
          </a:p>
        </p:txBody>
      </p:sp>
    </p:spTree>
    <p:extLst>
      <p:ext uri="{BB962C8B-B14F-4D97-AF65-F5344CB8AC3E}">
        <p14:creationId xmlns:p14="http://schemas.microsoft.com/office/powerpoint/2010/main" val="97423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39</a:t>
            </a:fld>
            <a:endParaRPr lang="fr-FR" dirty="0"/>
          </a:p>
        </p:txBody>
      </p:sp>
    </p:spTree>
    <p:extLst>
      <p:ext uri="{BB962C8B-B14F-4D97-AF65-F5344CB8AC3E}">
        <p14:creationId xmlns:p14="http://schemas.microsoft.com/office/powerpoint/2010/main" val="40098375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40</a:t>
            </a:fld>
            <a:endParaRPr lang="fr-FR" dirty="0"/>
          </a:p>
        </p:txBody>
      </p:sp>
    </p:spTree>
    <p:extLst>
      <p:ext uri="{BB962C8B-B14F-4D97-AF65-F5344CB8AC3E}">
        <p14:creationId xmlns:p14="http://schemas.microsoft.com/office/powerpoint/2010/main" val="38400638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41</a:t>
            </a:fld>
            <a:endParaRPr lang="fr-FR" dirty="0"/>
          </a:p>
        </p:txBody>
      </p:sp>
    </p:spTree>
    <p:extLst>
      <p:ext uri="{BB962C8B-B14F-4D97-AF65-F5344CB8AC3E}">
        <p14:creationId xmlns:p14="http://schemas.microsoft.com/office/powerpoint/2010/main" val="24489663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42</a:t>
            </a:fld>
            <a:endParaRPr lang="fr-FR" dirty="0"/>
          </a:p>
        </p:txBody>
      </p:sp>
    </p:spTree>
    <p:extLst>
      <p:ext uri="{BB962C8B-B14F-4D97-AF65-F5344CB8AC3E}">
        <p14:creationId xmlns:p14="http://schemas.microsoft.com/office/powerpoint/2010/main" val="17741580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43</a:t>
            </a:fld>
            <a:endParaRPr lang="fr-FR" dirty="0"/>
          </a:p>
        </p:txBody>
      </p:sp>
    </p:spTree>
    <p:extLst>
      <p:ext uri="{BB962C8B-B14F-4D97-AF65-F5344CB8AC3E}">
        <p14:creationId xmlns:p14="http://schemas.microsoft.com/office/powerpoint/2010/main" val="3207661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44</a:t>
            </a:fld>
            <a:endParaRPr lang="fr-FR" dirty="0"/>
          </a:p>
        </p:txBody>
      </p:sp>
    </p:spTree>
    <p:extLst>
      <p:ext uri="{BB962C8B-B14F-4D97-AF65-F5344CB8AC3E}">
        <p14:creationId xmlns:p14="http://schemas.microsoft.com/office/powerpoint/2010/main" val="268292092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47</a:t>
            </a:fld>
            <a:endParaRPr lang="fr-FR" dirty="0"/>
          </a:p>
        </p:txBody>
      </p:sp>
    </p:spTree>
    <p:extLst>
      <p:ext uri="{BB962C8B-B14F-4D97-AF65-F5344CB8AC3E}">
        <p14:creationId xmlns:p14="http://schemas.microsoft.com/office/powerpoint/2010/main" val="19382270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49</a:t>
            </a:fld>
            <a:endParaRPr lang="fr-FR" dirty="0"/>
          </a:p>
        </p:txBody>
      </p:sp>
    </p:spTree>
    <p:extLst>
      <p:ext uri="{BB962C8B-B14F-4D97-AF65-F5344CB8AC3E}">
        <p14:creationId xmlns:p14="http://schemas.microsoft.com/office/powerpoint/2010/main" val="248402572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50</a:t>
            </a:fld>
            <a:endParaRPr lang="fr-FR" dirty="0"/>
          </a:p>
        </p:txBody>
      </p:sp>
    </p:spTree>
    <p:extLst>
      <p:ext uri="{BB962C8B-B14F-4D97-AF65-F5344CB8AC3E}">
        <p14:creationId xmlns:p14="http://schemas.microsoft.com/office/powerpoint/2010/main" val="23018574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51</a:t>
            </a:fld>
            <a:endParaRPr lang="fr-FR" dirty="0"/>
          </a:p>
        </p:txBody>
      </p:sp>
    </p:spTree>
    <p:extLst>
      <p:ext uri="{BB962C8B-B14F-4D97-AF65-F5344CB8AC3E}">
        <p14:creationId xmlns:p14="http://schemas.microsoft.com/office/powerpoint/2010/main" val="37281351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52</a:t>
            </a:fld>
            <a:endParaRPr lang="fr-FR" dirty="0"/>
          </a:p>
        </p:txBody>
      </p:sp>
    </p:spTree>
    <p:extLst>
      <p:ext uri="{BB962C8B-B14F-4D97-AF65-F5344CB8AC3E}">
        <p14:creationId xmlns:p14="http://schemas.microsoft.com/office/powerpoint/2010/main" val="218437096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54</a:t>
            </a:fld>
            <a:endParaRPr lang="fr-FR" dirty="0"/>
          </a:p>
        </p:txBody>
      </p:sp>
    </p:spTree>
    <p:extLst>
      <p:ext uri="{BB962C8B-B14F-4D97-AF65-F5344CB8AC3E}">
        <p14:creationId xmlns:p14="http://schemas.microsoft.com/office/powerpoint/2010/main" val="95377221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55</a:t>
            </a:fld>
            <a:endParaRPr lang="fr-FR" dirty="0"/>
          </a:p>
        </p:txBody>
      </p:sp>
    </p:spTree>
    <p:extLst>
      <p:ext uri="{BB962C8B-B14F-4D97-AF65-F5344CB8AC3E}">
        <p14:creationId xmlns:p14="http://schemas.microsoft.com/office/powerpoint/2010/main" val="29106958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56</a:t>
            </a:fld>
            <a:endParaRPr lang="fr-FR" dirty="0"/>
          </a:p>
        </p:txBody>
      </p:sp>
    </p:spTree>
    <p:extLst>
      <p:ext uri="{BB962C8B-B14F-4D97-AF65-F5344CB8AC3E}">
        <p14:creationId xmlns:p14="http://schemas.microsoft.com/office/powerpoint/2010/main" val="326887711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58</a:t>
            </a:fld>
            <a:endParaRPr lang="fr-FR" dirty="0"/>
          </a:p>
        </p:txBody>
      </p:sp>
    </p:spTree>
    <p:extLst>
      <p:ext uri="{BB962C8B-B14F-4D97-AF65-F5344CB8AC3E}">
        <p14:creationId xmlns:p14="http://schemas.microsoft.com/office/powerpoint/2010/main" val="423656891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59</a:t>
            </a:fld>
            <a:endParaRPr lang="fr-FR" dirty="0"/>
          </a:p>
        </p:txBody>
      </p:sp>
    </p:spTree>
    <p:extLst>
      <p:ext uri="{BB962C8B-B14F-4D97-AF65-F5344CB8AC3E}">
        <p14:creationId xmlns:p14="http://schemas.microsoft.com/office/powerpoint/2010/main" val="149434988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61</a:t>
            </a:fld>
            <a:endParaRPr lang="fr-FR" dirty="0"/>
          </a:p>
        </p:txBody>
      </p:sp>
    </p:spTree>
    <p:extLst>
      <p:ext uri="{BB962C8B-B14F-4D97-AF65-F5344CB8AC3E}">
        <p14:creationId xmlns:p14="http://schemas.microsoft.com/office/powerpoint/2010/main" val="29632393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62</a:t>
            </a:fld>
            <a:endParaRPr lang="fr-FR" dirty="0"/>
          </a:p>
        </p:txBody>
      </p:sp>
    </p:spTree>
    <p:extLst>
      <p:ext uri="{BB962C8B-B14F-4D97-AF65-F5344CB8AC3E}">
        <p14:creationId xmlns:p14="http://schemas.microsoft.com/office/powerpoint/2010/main" val="143482536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0070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0070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7B28671-36BE-421A-AADC-19DA37BEC610}" type="slidenum">
              <a:rPr lang="fr-FR"/>
              <a:pPr fontAlgn="base">
                <a:spcBef>
                  <a:spcPct val="0"/>
                </a:spcBef>
                <a:spcAft>
                  <a:spcPct val="0"/>
                </a:spcAft>
              </a:pPr>
              <a:t>63</a:t>
            </a:fld>
            <a:endParaRPr lang="fr-FR"/>
          </a:p>
        </p:txBody>
      </p:sp>
    </p:spTree>
    <p:extLst>
      <p:ext uri="{BB962C8B-B14F-4D97-AF65-F5344CB8AC3E}">
        <p14:creationId xmlns:p14="http://schemas.microsoft.com/office/powerpoint/2010/main" val="265982441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64</a:t>
            </a:fld>
            <a:endParaRPr lang="fr-FR" dirty="0"/>
          </a:p>
        </p:txBody>
      </p:sp>
    </p:spTree>
    <p:extLst>
      <p:ext uri="{BB962C8B-B14F-4D97-AF65-F5344CB8AC3E}">
        <p14:creationId xmlns:p14="http://schemas.microsoft.com/office/powerpoint/2010/main" val="9455397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65</a:t>
            </a:fld>
            <a:endParaRPr lang="fr-FR" dirty="0"/>
          </a:p>
        </p:txBody>
      </p:sp>
    </p:spTree>
    <p:extLst>
      <p:ext uri="{BB962C8B-B14F-4D97-AF65-F5344CB8AC3E}">
        <p14:creationId xmlns:p14="http://schemas.microsoft.com/office/powerpoint/2010/main" val="43505313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66</a:t>
            </a:fld>
            <a:endParaRPr lang="fr-FR" dirty="0"/>
          </a:p>
        </p:txBody>
      </p:sp>
    </p:spTree>
    <p:extLst>
      <p:ext uri="{BB962C8B-B14F-4D97-AF65-F5344CB8AC3E}">
        <p14:creationId xmlns:p14="http://schemas.microsoft.com/office/powerpoint/2010/main" val="208126069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67</a:t>
            </a:fld>
            <a:endParaRPr lang="fr-FR" dirty="0"/>
          </a:p>
        </p:txBody>
      </p:sp>
    </p:spTree>
    <p:extLst>
      <p:ext uri="{BB962C8B-B14F-4D97-AF65-F5344CB8AC3E}">
        <p14:creationId xmlns:p14="http://schemas.microsoft.com/office/powerpoint/2010/main" val="181157798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69</a:t>
            </a:fld>
            <a:endParaRPr lang="fr-FR" dirty="0"/>
          </a:p>
        </p:txBody>
      </p:sp>
    </p:spTree>
    <p:extLst>
      <p:ext uri="{BB962C8B-B14F-4D97-AF65-F5344CB8AC3E}">
        <p14:creationId xmlns:p14="http://schemas.microsoft.com/office/powerpoint/2010/main" val="294084684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70</a:t>
            </a:fld>
            <a:endParaRPr lang="fr-FR" dirty="0"/>
          </a:p>
        </p:txBody>
      </p:sp>
    </p:spTree>
    <p:extLst>
      <p:ext uri="{BB962C8B-B14F-4D97-AF65-F5344CB8AC3E}">
        <p14:creationId xmlns:p14="http://schemas.microsoft.com/office/powerpoint/2010/main" val="387305202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71</a:t>
            </a:fld>
            <a:endParaRPr lang="fr-FR" dirty="0"/>
          </a:p>
        </p:txBody>
      </p:sp>
    </p:spTree>
    <p:extLst>
      <p:ext uri="{BB962C8B-B14F-4D97-AF65-F5344CB8AC3E}">
        <p14:creationId xmlns:p14="http://schemas.microsoft.com/office/powerpoint/2010/main" val="107972770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72</a:t>
            </a:fld>
            <a:endParaRPr lang="fr-FR" dirty="0"/>
          </a:p>
        </p:txBody>
      </p:sp>
    </p:spTree>
    <p:extLst>
      <p:ext uri="{BB962C8B-B14F-4D97-AF65-F5344CB8AC3E}">
        <p14:creationId xmlns:p14="http://schemas.microsoft.com/office/powerpoint/2010/main" val="252433490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pPr>
              <a:defRPr/>
            </a:pPr>
            <a:fld id="{C7F937E8-811C-4067-AEFC-CE2BE301F092}" type="slidenum">
              <a:rPr lang="fr-FR" smtClean="0"/>
              <a:pPr>
                <a:defRPr/>
              </a:pPr>
              <a:t>73</a:t>
            </a:fld>
            <a:endParaRPr lang="fr-FR" dirty="0"/>
          </a:p>
        </p:txBody>
      </p:sp>
    </p:spTree>
    <p:extLst>
      <p:ext uri="{BB962C8B-B14F-4D97-AF65-F5344CB8AC3E}">
        <p14:creationId xmlns:p14="http://schemas.microsoft.com/office/powerpoint/2010/main" val="343958649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0173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01732"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81D552B-69CC-4F91-A70E-2C8D2D472787}" type="slidenum">
              <a:rPr lang="fr-FR"/>
              <a:pPr fontAlgn="base">
                <a:spcBef>
                  <a:spcPct val="0"/>
                </a:spcBef>
                <a:spcAft>
                  <a:spcPct val="0"/>
                </a:spcAft>
              </a:pPr>
              <a:t>74</a:t>
            </a:fld>
            <a:endParaRPr lang="fr-FR"/>
          </a:p>
        </p:txBody>
      </p:sp>
    </p:spTree>
    <p:extLst>
      <p:ext uri="{BB962C8B-B14F-4D97-AF65-F5344CB8AC3E}">
        <p14:creationId xmlns:p14="http://schemas.microsoft.com/office/powerpoint/2010/main" val="81086593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0275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02756"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25C1887-F7C8-41B2-B936-392CF92C1880}" type="slidenum">
              <a:rPr lang="fr-FR"/>
              <a:pPr fontAlgn="base">
                <a:spcBef>
                  <a:spcPct val="0"/>
                </a:spcBef>
                <a:spcAft>
                  <a:spcPct val="0"/>
                </a:spcAft>
              </a:pPr>
              <a:t>75</a:t>
            </a:fld>
            <a:endParaRPr lang="fr-FR"/>
          </a:p>
        </p:txBody>
      </p:sp>
    </p:spTree>
    <p:extLst>
      <p:ext uri="{BB962C8B-B14F-4D97-AF65-F5344CB8AC3E}">
        <p14:creationId xmlns:p14="http://schemas.microsoft.com/office/powerpoint/2010/main" val="68273482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0377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03780"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3020213-033B-4B8E-97BE-761A541FE580}" type="slidenum">
              <a:rPr lang="fr-FR"/>
              <a:pPr fontAlgn="base">
                <a:spcBef>
                  <a:spcPct val="0"/>
                </a:spcBef>
                <a:spcAft>
                  <a:spcPct val="0"/>
                </a:spcAft>
              </a:pPr>
              <a:t>76</a:t>
            </a:fld>
            <a:endParaRPr lang="fr-FR"/>
          </a:p>
        </p:txBody>
      </p:sp>
    </p:spTree>
    <p:extLst>
      <p:ext uri="{BB962C8B-B14F-4D97-AF65-F5344CB8AC3E}">
        <p14:creationId xmlns:p14="http://schemas.microsoft.com/office/powerpoint/2010/main" val="282712073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0480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04804"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40B5EC6-8620-4897-9F3B-1F1E66EEDFFF}" type="slidenum">
              <a:rPr lang="fr-FR"/>
              <a:pPr fontAlgn="base">
                <a:spcBef>
                  <a:spcPct val="0"/>
                </a:spcBef>
                <a:spcAft>
                  <a:spcPct val="0"/>
                </a:spcAft>
              </a:pPr>
              <a:t>77</a:t>
            </a:fld>
            <a:endParaRPr lang="fr-FR"/>
          </a:p>
        </p:txBody>
      </p:sp>
    </p:spTree>
    <p:extLst>
      <p:ext uri="{BB962C8B-B14F-4D97-AF65-F5344CB8AC3E}">
        <p14:creationId xmlns:p14="http://schemas.microsoft.com/office/powerpoint/2010/main" val="15001945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0582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0582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8FDFA86-AEA8-494C-A08E-A08B06F7B7E0}" type="slidenum">
              <a:rPr lang="fr-FR"/>
              <a:pPr fontAlgn="base">
                <a:spcBef>
                  <a:spcPct val="0"/>
                </a:spcBef>
                <a:spcAft>
                  <a:spcPct val="0"/>
                </a:spcAft>
              </a:pPr>
              <a:t>78</a:t>
            </a:fld>
            <a:endParaRPr lang="fr-FR"/>
          </a:p>
        </p:txBody>
      </p:sp>
    </p:spTree>
    <p:extLst>
      <p:ext uri="{BB962C8B-B14F-4D97-AF65-F5344CB8AC3E}">
        <p14:creationId xmlns:p14="http://schemas.microsoft.com/office/powerpoint/2010/main" val="247015593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0685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06852"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C028116-72BF-44F7-AD71-D2065082A5C7}" type="slidenum">
              <a:rPr lang="fr-FR"/>
              <a:pPr fontAlgn="base">
                <a:spcBef>
                  <a:spcPct val="0"/>
                </a:spcBef>
                <a:spcAft>
                  <a:spcPct val="0"/>
                </a:spcAft>
              </a:pPr>
              <a:t>79</a:t>
            </a:fld>
            <a:endParaRPr lang="fr-FR"/>
          </a:p>
        </p:txBody>
      </p:sp>
    </p:spTree>
    <p:extLst>
      <p:ext uri="{BB962C8B-B14F-4D97-AF65-F5344CB8AC3E}">
        <p14:creationId xmlns:p14="http://schemas.microsoft.com/office/powerpoint/2010/main" val="387117387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0787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07876"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7FF12A3-A184-447A-8A0B-2F3DC671E81C}" type="slidenum">
              <a:rPr lang="fr-FR"/>
              <a:pPr fontAlgn="base">
                <a:spcBef>
                  <a:spcPct val="0"/>
                </a:spcBef>
                <a:spcAft>
                  <a:spcPct val="0"/>
                </a:spcAft>
              </a:pPr>
              <a:t>80</a:t>
            </a:fld>
            <a:endParaRPr lang="fr-FR"/>
          </a:p>
        </p:txBody>
      </p:sp>
    </p:spTree>
    <p:extLst>
      <p:ext uri="{BB962C8B-B14F-4D97-AF65-F5344CB8AC3E}">
        <p14:creationId xmlns:p14="http://schemas.microsoft.com/office/powerpoint/2010/main" val="377204422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0889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08900"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6ADF9A1-F5F3-4255-85AD-BD766AB219FD}" type="slidenum">
              <a:rPr lang="fr-FR"/>
              <a:pPr fontAlgn="base">
                <a:spcBef>
                  <a:spcPct val="0"/>
                </a:spcBef>
                <a:spcAft>
                  <a:spcPct val="0"/>
                </a:spcAft>
              </a:pPr>
              <a:t>81</a:t>
            </a:fld>
            <a:endParaRPr lang="fr-FR"/>
          </a:p>
        </p:txBody>
      </p:sp>
    </p:spTree>
    <p:extLst>
      <p:ext uri="{BB962C8B-B14F-4D97-AF65-F5344CB8AC3E}">
        <p14:creationId xmlns:p14="http://schemas.microsoft.com/office/powerpoint/2010/main" val="385836344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0992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09924"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DA4AE93-9188-4B21-BB2E-57C52F344022}" type="slidenum">
              <a:rPr lang="fr-FR"/>
              <a:pPr fontAlgn="base">
                <a:spcBef>
                  <a:spcPct val="0"/>
                </a:spcBef>
                <a:spcAft>
                  <a:spcPct val="0"/>
                </a:spcAft>
              </a:pPr>
              <a:t>82</a:t>
            </a:fld>
            <a:endParaRPr lang="fr-FR"/>
          </a:p>
        </p:txBody>
      </p:sp>
    </p:spTree>
    <p:extLst>
      <p:ext uri="{BB962C8B-B14F-4D97-AF65-F5344CB8AC3E}">
        <p14:creationId xmlns:p14="http://schemas.microsoft.com/office/powerpoint/2010/main" val="278290634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109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109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1F924E8-11DB-4D11-A11F-5A4A44B55163}" type="slidenum">
              <a:rPr lang="fr-FR"/>
              <a:pPr fontAlgn="base">
                <a:spcBef>
                  <a:spcPct val="0"/>
                </a:spcBef>
                <a:spcAft>
                  <a:spcPct val="0"/>
                </a:spcAft>
              </a:pPr>
              <a:t>83</a:t>
            </a:fld>
            <a:endParaRPr lang="fr-FR"/>
          </a:p>
        </p:txBody>
      </p:sp>
    </p:spTree>
    <p:extLst>
      <p:ext uri="{BB962C8B-B14F-4D97-AF65-F5344CB8AC3E}">
        <p14:creationId xmlns:p14="http://schemas.microsoft.com/office/powerpoint/2010/main" val="81164976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1197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11972"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DB4E119-543A-4A30-BCBE-C988753101D7}" type="slidenum">
              <a:rPr lang="fr-FR"/>
              <a:pPr fontAlgn="base">
                <a:spcBef>
                  <a:spcPct val="0"/>
                </a:spcBef>
                <a:spcAft>
                  <a:spcPct val="0"/>
                </a:spcAft>
              </a:pPr>
              <a:t>84</a:t>
            </a:fld>
            <a:endParaRPr lang="fr-FR"/>
          </a:p>
        </p:txBody>
      </p:sp>
    </p:spTree>
    <p:extLst>
      <p:ext uri="{BB962C8B-B14F-4D97-AF65-F5344CB8AC3E}">
        <p14:creationId xmlns:p14="http://schemas.microsoft.com/office/powerpoint/2010/main" val="103321821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1299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12996"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90D9371-E110-4C2D-9EA3-BCEF1C3637CA}" type="slidenum">
              <a:rPr lang="fr-FR"/>
              <a:pPr fontAlgn="base">
                <a:spcBef>
                  <a:spcPct val="0"/>
                </a:spcBef>
                <a:spcAft>
                  <a:spcPct val="0"/>
                </a:spcAft>
              </a:pPr>
              <a:t>85</a:t>
            </a:fld>
            <a:endParaRPr lang="fr-FR"/>
          </a:p>
        </p:txBody>
      </p:sp>
    </p:spTree>
    <p:extLst>
      <p:ext uri="{BB962C8B-B14F-4D97-AF65-F5344CB8AC3E}">
        <p14:creationId xmlns:p14="http://schemas.microsoft.com/office/powerpoint/2010/main" val="166771190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1401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14020"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833D1A3-CD74-455F-A98C-24D15D9E78A5}" type="slidenum">
              <a:rPr lang="fr-FR"/>
              <a:pPr fontAlgn="base">
                <a:spcBef>
                  <a:spcPct val="0"/>
                </a:spcBef>
                <a:spcAft>
                  <a:spcPct val="0"/>
                </a:spcAft>
              </a:pPr>
              <a:t>86</a:t>
            </a:fld>
            <a:endParaRPr lang="fr-FR"/>
          </a:p>
        </p:txBody>
      </p:sp>
    </p:spTree>
    <p:extLst>
      <p:ext uri="{BB962C8B-B14F-4D97-AF65-F5344CB8AC3E}">
        <p14:creationId xmlns:p14="http://schemas.microsoft.com/office/powerpoint/2010/main" val="256300388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1504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15044"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3C85B14-82AA-42F1-9EFB-439E82848FC9}" type="slidenum">
              <a:rPr lang="fr-FR"/>
              <a:pPr fontAlgn="base">
                <a:spcBef>
                  <a:spcPct val="0"/>
                </a:spcBef>
                <a:spcAft>
                  <a:spcPct val="0"/>
                </a:spcAft>
              </a:pPr>
              <a:t>87</a:t>
            </a:fld>
            <a:endParaRPr lang="fr-FR"/>
          </a:p>
        </p:txBody>
      </p:sp>
    </p:spTree>
    <p:extLst>
      <p:ext uri="{BB962C8B-B14F-4D97-AF65-F5344CB8AC3E}">
        <p14:creationId xmlns:p14="http://schemas.microsoft.com/office/powerpoint/2010/main" val="1474953072"/>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1606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1606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DAEF81A-4BF8-4AED-A4E7-267C8EF981F3}" type="slidenum">
              <a:rPr lang="fr-FR"/>
              <a:pPr fontAlgn="base">
                <a:spcBef>
                  <a:spcPct val="0"/>
                </a:spcBef>
                <a:spcAft>
                  <a:spcPct val="0"/>
                </a:spcAft>
              </a:pPr>
              <a:t>88</a:t>
            </a:fld>
            <a:endParaRPr lang="fr-FR"/>
          </a:p>
        </p:txBody>
      </p:sp>
    </p:spTree>
    <p:extLst>
      <p:ext uri="{BB962C8B-B14F-4D97-AF65-F5344CB8AC3E}">
        <p14:creationId xmlns:p14="http://schemas.microsoft.com/office/powerpoint/2010/main" val="109792175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1709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17092"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42D26C2-E7E4-4609-9200-2E3F38927D7A}" type="slidenum">
              <a:rPr lang="fr-FR"/>
              <a:pPr fontAlgn="base">
                <a:spcBef>
                  <a:spcPct val="0"/>
                </a:spcBef>
                <a:spcAft>
                  <a:spcPct val="0"/>
                </a:spcAft>
              </a:pPr>
              <a:t>89</a:t>
            </a:fld>
            <a:endParaRPr lang="fr-FR"/>
          </a:p>
        </p:txBody>
      </p:sp>
    </p:spTree>
    <p:extLst>
      <p:ext uri="{BB962C8B-B14F-4D97-AF65-F5344CB8AC3E}">
        <p14:creationId xmlns:p14="http://schemas.microsoft.com/office/powerpoint/2010/main" val="115308688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1811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18116"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278955D-024E-44FA-9C80-27C3903D692E}" type="slidenum">
              <a:rPr lang="fr-FR"/>
              <a:pPr fontAlgn="base">
                <a:spcBef>
                  <a:spcPct val="0"/>
                </a:spcBef>
                <a:spcAft>
                  <a:spcPct val="0"/>
                </a:spcAft>
              </a:pPr>
              <a:t>90</a:t>
            </a:fld>
            <a:endParaRPr lang="fr-FR"/>
          </a:p>
        </p:txBody>
      </p:sp>
    </p:spTree>
    <p:extLst>
      <p:ext uri="{BB962C8B-B14F-4D97-AF65-F5344CB8AC3E}">
        <p14:creationId xmlns:p14="http://schemas.microsoft.com/office/powerpoint/2010/main" val="165987270"/>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1913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19140"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298AA61-B9C3-4D3E-94A9-BF7DD2F11D65}" type="slidenum">
              <a:rPr lang="fr-FR"/>
              <a:pPr fontAlgn="base">
                <a:spcBef>
                  <a:spcPct val="0"/>
                </a:spcBef>
                <a:spcAft>
                  <a:spcPct val="0"/>
                </a:spcAft>
              </a:pPr>
              <a:t>91</a:t>
            </a:fld>
            <a:endParaRPr lang="fr-FR"/>
          </a:p>
        </p:txBody>
      </p:sp>
    </p:spTree>
    <p:extLst>
      <p:ext uri="{BB962C8B-B14F-4D97-AF65-F5344CB8AC3E}">
        <p14:creationId xmlns:p14="http://schemas.microsoft.com/office/powerpoint/2010/main" val="1065839565"/>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2016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20164"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FB7C0F2-4A62-4081-A8E5-62C61416632A}" type="slidenum">
              <a:rPr lang="fr-FR"/>
              <a:pPr fontAlgn="base">
                <a:spcBef>
                  <a:spcPct val="0"/>
                </a:spcBef>
                <a:spcAft>
                  <a:spcPct val="0"/>
                </a:spcAft>
              </a:pPr>
              <a:t>92</a:t>
            </a:fld>
            <a:endParaRPr lang="fr-FR"/>
          </a:p>
        </p:txBody>
      </p:sp>
    </p:spTree>
    <p:extLst>
      <p:ext uri="{BB962C8B-B14F-4D97-AF65-F5344CB8AC3E}">
        <p14:creationId xmlns:p14="http://schemas.microsoft.com/office/powerpoint/2010/main" val="4104089430"/>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2118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2118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4B87636-7D15-4D88-802E-EB5B1A886611}" type="slidenum">
              <a:rPr lang="fr-FR"/>
              <a:pPr fontAlgn="base">
                <a:spcBef>
                  <a:spcPct val="0"/>
                </a:spcBef>
                <a:spcAft>
                  <a:spcPct val="0"/>
                </a:spcAft>
              </a:pPr>
              <a:t>93</a:t>
            </a:fld>
            <a:endParaRPr lang="fr-FR"/>
          </a:p>
        </p:txBody>
      </p:sp>
    </p:spTree>
    <p:extLst>
      <p:ext uri="{BB962C8B-B14F-4D97-AF65-F5344CB8AC3E}">
        <p14:creationId xmlns:p14="http://schemas.microsoft.com/office/powerpoint/2010/main" val="2529100805"/>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2221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22212"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65BD5A9-507D-45CA-9C79-A7DC5B63090A}" type="slidenum">
              <a:rPr lang="fr-FR"/>
              <a:pPr fontAlgn="base">
                <a:spcBef>
                  <a:spcPct val="0"/>
                </a:spcBef>
                <a:spcAft>
                  <a:spcPct val="0"/>
                </a:spcAft>
              </a:pPr>
              <a:t>94</a:t>
            </a:fld>
            <a:endParaRPr lang="fr-FR"/>
          </a:p>
        </p:txBody>
      </p:sp>
    </p:spTree>
    <p:extLst>
      <p:ext uri="{BB962C8B-B14F-4D97-AF65-F5344CB8AC3E}">
        <p14:creationId xmlns:p14="http://schemas.microsoft.com/office/powerpoint/2010/main" val="2628742996"/>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23235"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23236"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F675E2F-B2DA-4D29-9EB2-64A62A831300}" type="slidenum">
              <a:rPr lang="fr-FR"/>
              <a:pPr fontAlgn="base">
                <a:spcBef>
                  <a:spcPct val="0"/>
                </a:spcBef>
                <a:spcAft>
                  <a:spcPct val="0"/>
                </a:spcAft>
              </a:pPr>
              <a:t>95</a:t>
            </a:fld>
            <a:endParaRPr lang="fr-FR"/>
          </a:p>
        </p:txBody>
      </p:sp>
    </p:spTree>
    <p:extLst>
      <p:ext uri="{BB962C8B-B14F-4D97-AF65-F5344CB8AC3E}">
        <p14:creationId xmlns:p14="http://schemas.microsoft.com/office/powerpoint/2010/main" val="222582385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22425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a:p>
        </p:txBody>
      </p:sp>
      <p:sp>
        <p:nvSpPr>
          <p:cNvPr id="224260"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0191D4E-CE5A-4F93-A98F-F1FC0EF737C4}" type="slidenum">
              <a:rPr lang="fr-FR"/>
              <a:pPr fontAlgn="base">
                <a:spcBef>
                  <a:spcPct val="0"/>
                </a:spcBef>
                <a:spcAft>
                  <a:spcPct val="0"/>
                </a:spcAft>
              </a:pPr>
              <a:t>97</a:t>
            </a:fld>
            <a:endParaRPr lang="fr-FR"/>
          </a:p>
        </p:txBody>
      </p:sp>
    </p:spTree>
    <p:extLst>
      <p:ext uri="{BB962C8B-B14F-4D97-AF65-F5344CB8AC3E}">
        <p14:creationId xmlns:p14="http://schemas.microsoft.com/office/powerpoint/2010/main" val="1868518296"/>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3CA0ED2-0908-4985-A3F3-30C11AFCC286}" type="slidenum">
              <a:rPr lang="fr-FR" smtClean="0"/>
              <a:t>98</a:t>
            </a:fld>
            <a:endParaRPr lang="fr-FR"/>
          </a:p>
        </p:txBody>
      </p:sp>
    </p:spTree>
    <p:extLst>
      <p:ext uri="{BB962C8B-B14F-4D97-AF65-F5344CB8AC3E}">
        <p14:creationId xmlns:p14="http://schemas.microsoft.com/office/powerpoint/2010/main" val="1383216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fr-FR"/>
              <a:t>Modifiez le style du titre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endParaRPr lang="en-US" dirty="0"/>
          </a:p>
        </p:txBody>
      </p:sp>
      <p:sp>
        <p:nvSpPr>
          <p:cNvPr id="4" name="Date Placeholder 3"/>
          <p:cNvSpPr>
            <a:spLocks noGrp="1"/>
          </p:cNvSpPr>
          <p:nvPr>
            <p:ph type="dt" sz="half" idx="10"/>
          </p:nvPr>
        </p:nvSpPr>
        <p:spPr/>
        <p:txBody>
          <a:bodyPr/>
          <a:lstStyle/>
          <a:p>
            <a:fld id="{47C117E3-1DDD-4F9C-A7BF-4ECFCDC96FF2}" type="datetime1">
              <a:rPr lang="en-US" smtClean="0"/>
              <a:t>4/11/2018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309875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1FF85F99-6A89-425C-BE6D-61E0E1C76B16}" type="datetime1">
              <a:rPr lang="en-US" smtClean="0"/>
              <a:t>4/11/2018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3349049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fr-FR"/>
              <a:t>Modifiez le style du titre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4212B9EA-3E9C-4549-A4EC-B91FD13BF150}" type="datetime1">
              <a:rPr lang="en-US" smtClean="0"/>
              <a:t>4/11/2018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502711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fr-FR"/>
              <a:t>Modifiez le style du titre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CADD379A-C8DE-4656-84FA-86BE1A1C95B9}" type="datetime1">
              <a:rPr lang="en-US" smtClean="0"/>
              <a:t>4/11/2018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83775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913795" y="2912232"/>
            <a:ext cx="5107208" cy="287896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6172200" y="2912232"/>
            <a:ext cx="5095357" cy="287896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360EC357-5809-4D86-B921-FF7BDA71C993}" type="datetime1">
              <a:rPr lang="en-US" smtClean="0"/>
              <a:t>4/11/2018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087512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5F87E41A-DF5A-4931-A403-1EE2A53D6BB3}" type="datetime1">
              <a:rPr lang="en-US" smtClean="0"/>
              <a:t>4/11/2018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4772977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068FCA-BFF7-4B5F-B76F-48C7F38C055E}" type="datetime1">
              <a:rPr lang="en-US" smtClean="0"/>
              <a:t>4/11/2018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194192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fr-FR"/>
              <a:t>Modifiez le style du titre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7100C1CF-F20A-4B07-912A-0CBB29C81E38}" type="datetime1">
              <a:rPr lang="en-US" smtClean="0"/>
              <a:t>4/11/2018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104994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DFC25325-E6E8-44E6-BAE4-6DB7201BC309}" type="datetime1">
              <a:rPr lang="en-US" smtClean="0"/>
              <a:t>4/11/2018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0858277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fr-FR"/>
              <a:t>Modifiez le style du titre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19B4FD2D-52AC-4CBC-8555-02978792F63B}" type="datetime1">
              <a:rPr lang="en-US" smtClean="0"/>
              <a:t>4/11/2018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418908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fr-FR"/>
              <a:t>Modifiez le style du titre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5CC0549A-6957-45C8-B9ED-45BCF8EAC0E2}" type="datetime1">
              <a:rPr lang="en-US" smtClean="0"/>
              <a:t>4/11/2018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0468818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fr-FR"/>
              <a:t>Modifiez le style du titre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5EE99002-9E95-4CCB-94AD-DA6F47694584}" type="datetime1">
              <a:rPr lang="en-US" smtClean="0"/>
              <a:t>4/11/2018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9021155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fr-FR"/>
              <a:t>Modifiez le style du titre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7434FD4-6111-46A7-AE4D-DE83ED17514A}" type="datetime1">
              <a:rPr lang="en-US" smtClean="0"/>
              <a:t>4/11/2018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7945689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fr-FR"/>
              <a:t>Modifiez le style du titre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3" name="Date Placeholder 2"/>
          <p:cNvSpPr>
            <a:spLocks noGrp="1"/>
          </p:cNvSpPr>
          <p:nvPr>
            <p:ph type="dt" sz="half" idx="10"/>
          </p:nvPr>
        </p:nvSpPr>
        <p:spPr/>
        <p:txBody>
          <a:bodyPr/>
          <a:lstStyle/>
          <a:p>
            <a:fld id="{AF684165-C4FC-4CEF-97C4-F4CFB40EC52D}" type="datetime1">
              <a:rPr lang="en-US" smtClean="0"/>
              <a:t>4/11/2018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7884743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fr-FR"/>
              <a:t>Modifiez le style du titre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3" name="Date Placeholder 2"/>
          <p:cNvSpPr>
            <a:spLocks noGrp="1"/>
          </p:cNvSpPr>
          <p:nvPr>
            <p:ph type="dt" sz="half" idx="10"/>
          </p:nvPr>
        </p:nvSpPr>
        <p:spPr/>
        <p:txBody>
          <a:bodyPr/>
          <a:lstStyle/>
          <a:p>
            <a:fld id="{001E0C62-AC73-4728-9DAA-DA0F8BBBF568}" type="datetime1">
              <a:rPr lang="en-US" smtClean="0"/>
              <a:t>4/11/2018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0044660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26E5436F-4A67-400F-83C1-4504E0A206AF}" type="datetime1">
              <a:rPr lang="en-US" smtClean="0"/>
              <a:t>4/11/2018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40589762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fr-FR"/>
              <a:t>Modifiez le style du titre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1045E50-F433-44FB-AAAD-61CED04FEC81}" type="datetime1">
              <a:rPr lang="en-US" smtClean="0"/>
              <a:t>4/11/2018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7609975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E1E0B0B-46B8-4D31-AE95-BBC9E287F9CE}" type="datetime1">
              <a:rPr lang="en-US" smtClean="0"/>
              <a:t>4/11/2018</a:t>
            </a:fld>
            <a:endParaRPr lang="en-US"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smtClean="0"/>
              <a:pPr/>
              <a:t>‹N°›</a:t>
            </a:fld>
            <a:endParaRPr lang="en-US" dirty="0"/>
          </a:p>
        </p:txBody>
      </p:sp>
    </p:spTree>
    <p:extLst>
      <p:ext uri="{BB962C8B-B14F-4D97-AF65-F5344CB8AC3E}">
        <p14:creationId xmlns:p14="http://schemas.microsoft.com/office/powerpoint/2010/main" val="2617199923"/>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hdr="0" ftr="0" dt="0"/>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440267" y="286985"/>
            <a:ext cx="10916355" cy="3077104"/>
          </a:xfrm>
        </p:spPr>
        <p:txBody>
          <a:bodyPr>
            <a:normAutofit/>
          </a:bodyPr>
          <a:lstStyle/>
          <a:p>
            <a:pPr>
              <a:spcAft>
                <a:spcPts val="1800"/>
              </a:spcAft>
            </a:pPr>
            <a:r>
              <a:rPr lang="fr-FR" dirty="0">
                <a:solidFill>
                  <a:srgbClr val="FF0000"/>
                </a:solidFill>
              </a:rPr>
              <a:t>COHERENCE DES POLITIQUES ECONOMIQUES</a:t>
            </a:r>
            <a:r>
              <a:rPr lang="fr-FR" dirty="0"/>
              <a:t/>
            </a:r>
            <a:br>
              <a:rPr lang="fr-FR" dirty="0"/>
            </a:br>
            <a:r>
              <a:rPr lang="fr-FR" sz="3200" dirty="0">
                <a:effectLst/>
              </a:rPr>
              <a:t>PAR</a:t>
            </a:r>
            <a:br>
              <a:rPr lang="fr-FR" sz="3200" dirty="0">
                <a:effectLst/>
              </a:rPr>
            </a:br>
            <a:r>
              <a:rPr lang="fr-FR" sz="3200" dirty="0">
                <a:effectLst/>
              </a:rPr>
              <a:t>Prof. Lambert n’galadjo </a:t>
            </a:r>
            <a:r>
              <a:rPr lang="fr-FR" sz="3200" dirty="0" err="1">
                <a:effectLst/>
              </a:rPr>
              <a:t>bamba</a:t>
            </a:r>
            <a:endParaRPr lang="fr-FR" dirty="0">
              <a:effectLst/>
            </a:endParaRPr>
          </a:p>
        </p:txBody>
      </p:sp>
      <p:sp>
        <p:nvSpPr>
          <p:cNvPr id="3" name="Sous-titre 2"/>
          <p:cNvSpPr>
            <a:spLocks noGrp="1"/>
          </p:cNvSpPr>
          <p:nvPr>
            <p:ph type="subTitle" idx="1"/>
          </p:nvPr>
        </p:nvSpPr>
        <p:spPr>
          <a:xfrm>
            <a:off x="1595269" y="3602038"/>
            <a:ext cx="9001462" cy="2290762"/>
          </a:xfrm>
        </p:spPr>
        <p:txBody>
          <a:bodyPr>
            <a:normAutofit fontScale="92500" lnSpcReduction="20000"/>
          </a:bodyPr>
          <a:lstStyle/>
          <a:p>
            <a:r>
              <a:rPr lang="fr-FR" b="1" dirty="0">
                <a:solidFill>
                  <a:srgbClr val="FFC000"/>
                </a:solidFill>
              </a:rPr>
              <a:t>PROGRAMME DE FORMATION EN GESTION DES POLITIQUES ECONOMIQUES (GPE) ABIDJAN</a:t>
            </a:r>
          </a:p>
          <a:p>
            <a:r>
              <a:rPr lang="fr-FR" b="1" dirty="0"/>
              <a:t>UNIVERSITE FELIX HOUPHOUET BOIGNY DE COCODY, </a:t>
            </a:r>
          </a:p>
          <a:p>
            <a:r>
              <a:rPr lang="fr-FR" b="1" dirty="0"/>
              <a:t>UFR DE SCIENCES ECONOMIQUES ET DE GESTION,</a:t>
            </a:r>
            <a:r>
              <a:rPr lang="fr-FR" dirty="0"/>
              <a:t> </a:t>
            </a:r>
          </a:p>
          <a:p>
            <a:r>
              <a:rPr lang="fr-FR" b="1" dirty="0">
                <a:solidFill>
                  <a:srgbClr val="61FFA8"/>
                </a:solidFill>
              </a:rPr>
              <a:t>ANNEE UNIVERSITAIRE 2017-2018</a:t>
            </a:r>
          </a:p>
        </p:txBody>
      </p:sp>
    </p:spTree>
    <p:extLst>
      <p:ext uri="{BB962C8B-B14F-4D97-AF65-F5344CB8AC3E}">
        <p14:creationId xmlns:p14="http://schemas.microsoft.com/office/powerpoint/2010/main" val="17720216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913795" y="152400"/>
            <a:ext cx="10353761" cy="813955"/>
          </a:xfrm>
        </p:spPr>
        <p:txBody>
          <a:bodyPr/>
          <a:lstStyle/>
          <a:p>
            <a:r>
              <a:rPr lang="fr-FR" dirty="0">
                <a:solidFill>
                  <a:srgbClr val="61FFA8"/>
                </a:solidFill>
              </a:rPr>
              <a:t>Annonce du Plan</a:t>
            </a:r>
          </a:p>
        </p:txBody>
      </p:sp>
      <p:sp>
        <p:nvSpPr>
          <p:cNvPr id="55299" name="Espace réservé du contenu 2"/>
          <p:cNvSpPr>
            <a:spLocks noGrp="1"/>
          </p:cNvSpPr>
          <p:nvPr>
            <p:ph idx="1"/>
          </p:nvPr>
        </p:nvSpPr>
        <p:spPr>
          <a:xfrm>
            <a:off x="332509" y="1072445"/>
            <a:ext cx="11201400" cy="5556956"/>
          </a:xfrm>
        </p:spPr>
        <p:txBody>
          <a:bodyPr>
            <a:noAutofit/>
          </a:bodyPr>
          <a:lstStyle/>
          <a:p>
            <a:pPr marL="514350" indent="-514350">
              <a:lnSpc>
                <a:spcPct val="100000"/>
              </a:lnSpc>
              <a:buFont typeface="+mj-lt"/>
              <a:buAutoNum type="romanUcPeriod"/>
            </a:pPr>
            <a:r>
              <a:rPr lang="fr-FR" sz="3200" b="1" dirty="0">
                <a:solidFill>
                  <a:srgbClr val="FF0000"/>
                </a:solidFill>
              </a:rPr>
              <a:t>INTRODUCTION</a:t>
            </a:r>
          </a:p>
          <a:p>
            <a:pPr marL="514350" indent="-514350">
              <a:lnSpc>
                <a:spcPct val="100000"/>
              </a:lnSpc>
              <a:buFont typeface="+mj-lt"/>
              <a:buAutoNum type="romanUcPeriod"/>
            </a:pPr>
            <a:r>
              <a:rPr lang="fr-FR" sz="3200" b="1" dirty="0">
                <a:solidFill>
                  <a:srgbClr val="FF0000"/>
                </a:solidFill>
              </a:rPr>
              <a:t>LES INSTRUMENTS DE LA POLITIQUE ECONOMIQUE</a:t>
            </a:r>
          </a:p>
          <a:p>
            <a:pPr marL="514350" indent="-514350">
              <a:lnSpc>
                <a:spcPct val="100000"/>
              </a:lnSpc>
              <a:buFont typeface="+mj-lt"/>
              <a:buAutoNum type="romanUcPeriod"/>
            </a:pPr>
            <a:r>
              <a:rPr lang="fr-FR" sz="3200" b="1" dirty="0">
                <a:solidFill>
                  <a:srgbClr val="FF0000"/>
                </a:solidFill>
              </a:rPr>
              <a:t> LES MODELES DU DESEQUILIBRE</a:t>
            </a:r>
          </a:p>
          <a:p>
            <a:pPr marL="514350" indent="-514350">
              <a:lnSpc>
                <a:spcPct val="100000"/>
              </a:lnSpc>
              <a:buFont typeface="+mj-lt"/>
              <a:buAutoNum type="romanUcPeriod"/>
            </a:pPr>
            <a:r>
              <a:rPr lang="fr-FR" sz="3200" b="1" dirty="0">
                <a:solidFill>
                  <a:srgbClr val="FF0000"/>
                </a:solidFill>
              </a:rPr>
              <a:t>LES REMISES EN CAUSE DE LA POLITIQUE BUDGETAIRE</a:t>
            </a:r>
          </a:p>
          <a:p>
            <a:pPr marL="514350" indent="-514350">
              <a:lnSpc>
                <a:spcPct val="100000"/>
              </a:lnSpc>
              <a:buFont typeface="+mj-lt"/>
              <a:buAutoNum type="romanUcPeriod"/>
            </a:pPr>
            <a:r>
              <a:rPr lang="fr-FR" sz="3200" b="1" dirty="0">
                <a:solidFill>
                  <a:srgbClr val="FF0000"/>
                </a:solidFill>
              </a:rPr>
              <a:t>LES POLITIQUES DE STABILISATION ET LES PROGRAMMES D’AJUSTEMENT STRUCTURELS</a:t>
            </a:r>
          </a:p>
          <a:p>
            <a:pPr marL="514350" indent="-514350">
              <a:lnSpc>
                <a:spcPct val="100000"/>
              </a:lnSpc>
              <a:buFont typeface="+mj-lt"/>
              <a:buAutoNum type="romanUcPeriod"/>
            </a:pPr>
            <a:r>
              <a:rPr lang="fr-FR" sz="3200" b="1" dirty="0">
                <a:solidFill>
                  <a:srgbClr val="FF0000"/>
                </a:solidFill>
              </a:rPr>
              <a:t>CONCLUSION</a:t>
            </a:r>
          </a:p>
        </p:txBody>
      </p:sp>
      <p:sp>
        <p:nvSpPr>
          <p:cNvPr id="4" name="Espace réservé du numéro de diapositive 3"/>
          <p:cNvSpPr>
            <a:spLocks noGrp="1"/>
          </p:cNvSpPr>
          <p:nvPr>
            <p:ph type="sldNum" sz="quarter" idx="12"/>
          </p:nvPr>
        </p:nvSpPr>
        <p:spPr/>
        <p:txBody>
          <a:bodyPr/>
          <a:lstStyle/>
          <a:p>
            <a:pPr>
              <a:defRPr/>
            </a:pPr>
            <a:fld id="{A754B902-9B79-4393-AE66-831CFD81E54A}" type="slidenum">
              <a:rPr lang="fr-FR"/>
              <a:pPr>
                <a:defRPr/>
              </a:pPr>
              <a:t>2</a:t>
            </a:fld>
            <a:endParaRPr lang="fr-FR" dirty="0"/>
          </a:p>
        </p:txBody>
      </p:sp>
    </p:spTree>
    <p:extLst>
      <p:ext uri="{BB962C8B-B14F-4D97-AF65-F5344CB8AC3E}">
        <p14:creationId xmlns:p14="http://schemas.microsoft.com/office/powerpoint/2010/main" val="39362166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75409" y="1124744"/>
            <a:ext cx="10785764" cy="1656184"/>
          </a:xfrm>
          <a:extLst/>
        </p:spPr>
        <p:txBody>
          <a:bodyPr>
            <a:noAutofit/>
          </a:bodyPr>
          <a:lstStyle/>
          <a:p>
            <a:pPr>
              <a:defRPr/>
            </a:pPr>
            <a:r>
              <a:rPr lang="fr-FR" sz="4000" dirty="0">
                <a:solidFill>
                  <a:srgbClr val="FF0000"/>
                </a:solidFill>
              </a:rPr>
              <a:t>i. Introduction:</a:t>
            </a:r>
            <a:br>
              <a:rPr lang="fr-FR" sz="4000" dirty="0">
                <a:solidFill>
                  <a:srgbClr val="FF0000"/>
                </a:solidFill>
              </a:rPr>
            </a:br>
            <a:r>
              <a:rPr lang="fr-FR" sz="4000" dirty="0">
                <a:solidFill>
                  <a:srgbClr val="FF0000"/>
                </a:solidFill>
              </a:rPr>
              <a:t>Le carré magique de Kaldor</a:t>
            </a:r>
            <a:endParaRPr lang="fr-FR" sz="4000" dirty="0">
              <a:solidFill>
                <a:schemeClr val="tx2">
                  <a:satMod val="200000"/>
                </a:schemeClr>
              </a:solidFill>
            </a:endParaRPr>
          </a:p>
        </p:txBody>
      </p:sp>
      <p:sp>
        <p:nvSpPr>
          <p:cNvPr id="68611" name="Rectangle 3"/>
          <p:cNvSpPr>
            <a:spLocks noGrp="1" noChangeArrowheads="1"/>
          </p:cNvSpPr>
          <p:nvPr>
            <p:ph type="subTitle" idx="1"/>
          </p:nvPr>
        </p:nvSpPr>
        <p:spPr>
          <a:xfrm>
            <a:off x="2424113" y="3500438"/>
            <a:ext cx="7772400" cy="1509712"/>
          </a:xfrm>
        </p:spPr>
        <p:txBody>
          <a:bodyPr anchor="ctr">
            <a:normAutofit fontScale="77500" lnSpcReduction="20000"/>
          </a:bodyPr>
          <a:lstStyle/>
          <a:p>
            <a:pPr>
              <a:defRPr/>
            </a:pPr>
            <a:r>
              <a:rPr lang="fr-FR" sz="4000" dirty="0">
                <a:solidFill>
                  <a:srgbClr val="FFC000"/>
                </a:solidFill>
                <a:latin typeface="Arial Black" pitchFamily="34" charset="0"/>
              </a:rPr>
              <a:t>I.1 - Exercice de détermination des problèmes et objectifs de la politique économiques</a:t>
            </a:r>
          </a:p>
        </p:txBody>
      </p:sp>
    </p:spTree>
    <p:extLst>
      <p:ext uri="{BB962C8B-B14F-4D97-AF65-F5344CB8AC3E}">
        <p14:creationId xmlns:p14="http://schemas.microsoft.com/office/powerpoint/2010/main" val="1287566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3"/>
          <p:cNvSpPr>
            <a:spLocks noGrp="1" noChangeArrowheads="1"/>
          </p:cNvSpPr>
          <p:nvPr>
            <p:ph idx="1"/>
          </p:nvPr>
        </p:nvSpPr>
        <p:spPr>
          <a:xfrm>
            <a:off x="280555" y="333376"/>
            <a:ext cx="11471563" cy="6264275"/>
          </a:xfrm>
        </p:spPr>
        <p:txBody>
          <a:bodyPr>
            <a:noAutofit/>
          </a:bodyPr>
          <a:lstStyle/>
          <a:p>
            <a:pPr marL="411480">
              <a:lnSpc>
                <a:spcPct val="100000"/>
              </a:lnSpc>
              <a:buNone/>
              <a:defRPr/>
            </a:pPr>
            <a:r>
              <a:rPr lang="fr-FR" sz="3200" b="1" dirty="0"/>
              <a:t>On résume les grands objectifs de la politique économique conjoncturelle au moyen du </a:t>
            </a:r>
            <a:r>
              <a:rPr lang="fr-FR" sz="3200" b="1" dirty="0">
                <a:solidFill>
                  <a:srgbClr val="FF0000"/>
                </a:solidFill>
              </a:rPr>
              <a:t>carré magique</a:t>
            </a:r>
            <a:r>
              <a:rPr lang="fr-FR" sz="3200" b="1" dirty="0"/>
              <a:t>. Ils sont au nombre de quatre :</a:t>
            </a:r>
          </a:p>
          <a:p>
            <a:pPr marL="582930" indent="-514350">
              <a:lnSpc>
                <a:spcPct val="100000"/>
              </a:lnSpc>
              <a:buSzPct val="100000"/>
              <a:buFont typeface="+mj-lt"/>
              <a:buAutoNum type="arabicPeriod"/>
              <a:defRPr/>
            </a:pPr>
            <a:r>
              <a:rPr lang="fr-FR" sz="3200" b="1" dirty="0"/>
              <a:t>Une </a:t>
            </a:r>
            <a:r>
              <a:rPr lang="fr-FR" sz="3200" b="1" dirty="0">
                <a:solidFill>
                  <a:srgbClr val="20E86C"/>
                </a:solidFill>
              </a:rPr>
              <a:t>croissance économique </a:t>
            </a:r>
            <a:r>
              <a:rPr lang="fr-FR" sz="3200" b="1" dirty="0"/>
              <a:t>forte (taux de croissance du PIB en volume)</a:t>
            </a:r>
          </a:p>
          <a:p>
            <a:pPr marL="582930" indent="-514350">
              <a:lnSpc>
                <a:spcPct val="100000"/>
              </a:lnSpc>
              <a:buSzPct val="100000"/>
              <a:buFont typeface="+mj-lt"/>
              <a:buAutoNum type="arabicPeriod"/>
              <a:defRPr/>
            </a:pPr>
            <a:r>
              <a:rPr lang="fr-FR" sz="3200" b="1" dirty="0"/>
              <a:t>Le </a:t>
            </a:r>
            <a:r>
              <a:rPr lang="fr-FR" sz="3200" b="1" dirty="0">
                <a:solidFill>
                  <a:srgbClr val="20E86C"/>
                </a:solidFill>
              </a:rPr>
              <a:t>plein-emploi</a:t>
            </a:r>
            <a:r>
              <a:rPr lang="fr-FR" sz="3200" b="1" dirty="0"/>
              <a:t> (faible taux de chômage)</a:t>
            </a:r>
          </a:p>
          <a:p>
            <a:pPr marL="582930" indent="-514350">
              <a:lnSpc>
                <a:spcPct val="100000"/>
              </a:lnSpc>
              <a:buSzPct val="100000"/>
              <a:buFont typeface="+mj-lt"/>
              <a:buAutoNum type="arabicPeriod"/>
              <a:defRPr/>
            </a:pPr>
            <a:r>
              <a:rPr lang="fr-FR" sz="3200" b="1" dirty="0"/>
              <a:t>La </a:t>
            </a:r>
            <a:r>
              <a:rPr lang="fr-FR" sz="3200" b="1" dirty="0">
                <a:solidFill>
                  <a:srgbClr val="20E86C"/>
                </a:solidFill>
              </a:rPr>
              <a:t>stabilité des prix </a:t>
            </a:r>
            <a:r>
              <a:rPr lang="fr-FR" sz="3200" b="1" dirty="0"/>
              <a:t>(faible taux d’inflation)</a:t>
            </a:r>
          </a:p>
          <a:p>
            <a:pPr marL="582930" indent="-514350">
              <a:lnSpc>
                <a:spcPct val="100000"/>
              </a:lnSpc>
              <a:buSzPct val="100000"/>
              <a:buFont typeface="+mj-lt"/>
              <a:buAutoNum type="arabicPeriod"/>
              <a:defRPr/>
            </a:pPr>
            <a:r>
              <a:rPr lang="fr-FR" sz="3200" b="1" dirty="0"/>
              <a:t>L’</a:t>
            </a:r>
            <a:r>
              <a:rPr lang="fr-FR" sz="3200" b="1" dirty="0">
                <a:solidFill>
                  <a:srgbClr val="20E86C"/>
                </a:solidFill>
              </a:rPr>
              <a:t>équilibre des échanges extérieurs</a:t>
            </a:r>
            <a:r>
              <a:rPr lang="fr-FR" sz="3200" b="1" dirty="0"/>
              <a:t> (voire même l’excédent).</a:t>
            </a:r>
            <a:endParaRPr lang="fr-FR" sz="3200" b="1" dirty="0">
              <a:latin typeface="Arial" charset="0"/>
            </a:endParaRPr>
          </a:p>
          <a:p>
            <a:pPr marL="411480">
              <a:buNone/>
              <a:defRPr/>
            </a:pPr>
            <a:endParaRPr lang="fr-FR" sz="3200" b="1" dirty="0"/>
          </a:p>
        </p:txBody>
      </p:sp>
      <p:sp>
        <p:nvSpPr>
          <p:cNvPr id="72707" name="Espace réservé du numéro de diapositiv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F6FCC93-9840-4132-8E56-F2BC5F629720}" type="slidenum">
              <a:rPr lang="fr-FR" altLang="fr-FR">
                <a:solidFill>
                  <a:schemeClr val="tx2"/>
                </a:solidFill>
              </a:rPr>
              <a:pPr eaLnBrk="1" hangingPunct="1"/>
              <a:t>4</a:t>
            </a:fld>
            <a:endParaRPr lang="fr-FR" altLang="fr-FR">
              <a:solidFill>
                <a:schemeClr val="tx2"/>
              </a:solidFill>
            </a:endParaRPr>
          </a:p>
        </p:txBody>
      </p:sp>
    </p:spTree>
    <p:extLst>
      <p:ext uri="{BB962C8B-B14F-4D97-AF65-F5344CB8AC3E}">
        <p14:creationId xmlns:p14="http://schemas.microsoft.com/office/powerpoint/2010/main" val="2333400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flipV="1">
            <a:off x="6248400" y="304800"/>
            <a:ext cx="0" cy="6019800"/>
          </a:xfrm>
          <a:prstGeom prst="line">
            <a:avLst/>
          </a:prstGeom>
          <a:noFill/>
          <a:ln w="76200">
            <a:solidFill>
              <a:schemeClr val="tx1"/>
            </a:solidFill>
            <a:miter lim="800000"/>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73731" name="Line 3"/>
          <p:cNvSpPr>
            <a:spLocks noChangeShapeType="1"/>
          </p:cNvSpPr>
          <p:nvPr/>
        </p:nvSpPr>
        <p:spPr bwMode="auto">
          <a:xfrm>
            <a:off x="2438400" y="3505200"/>
            <a:ext cx="7696200" cy="0"/>
          </a:xfrm>
          <a:prstGeom prst="line">
            <a:avLst/>
          </a:prstGeom>
          <a:noFill/>
          <a:ln w="76200">
            <a:solidFill>
              <a:schemeClr val="tx1"/>
            </a:solidFill>
            <a:miter lim="800000"/>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73732" name="Text Box 4"/>
          <p:cNvSpPr txBox="1">
            <a:spLocks noChangeArrowheads="1"/>
          </p:cNvSpPr>
          <p:nvPr/>
        </p:nvSpPr>
        <p:spPr bwMode="auto">
          <a:xfrm>
            <a:off x="6461126" y="261938"/>
            <a:ext cx="35972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400" b="1" dirty="0">
                <a:latin typeface="Tahoma" panose="020B0604030504040204" pitchFamily="34" charset="0"/>
              </a:rPr>
              <a:t>Taux de croissance de PIB en volume (g)</a:t>
            </a:r>
          </a:p>
        </p:txBody>
      </p:sp>
      <p:sp>
        <p:nvSpPr>
          <p:cNvPr id="73733" name="Text Box 5"/>
          <p:cNvSpPr txBox="1">
            <a:spLocks noChangeArrowheads="1"/>
          </p:cNvSpPr>
          <p:nvPr/>
        </p:nvSpPr>
        <p:spPr bwMode="auto">
          <a:xfrm>
            <a:off x="4511676" y="6237288"/>
            <a:ext cx="3255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400" b="1">
                <a:latin typeface="Tahoma" panose="020B0604030504040204" pitchFamily="34" charset="0"/>
              </a:rPr>
              <a:t>Taux d ’inflation (p)</a:t>
            </a:r>
            <a:endParaRPr lang="fr-FR" altLang="fr-FR" sz="2800" b="1">
              <a:latin typeface="Tahoma" panose="020B0604030504040204" pitchFamily="34" charset="0"/>
            </a:endParaRPr>
          </a:p>
        </p:txBody>
      </p:sp>
      <p:sp>
        <p:nvSpPr>
          <p:cNvPr id="73734" name="Text Box 6"/>
          <p:cNvSpPr txBox="1">
            <a:spLocks noChangeArrowheads="1"/>
          </p:cNvSpPr>
          <p:nvPr/>
        </p:nvSpPr>
        <p:spPr bwMode="auto">
          <a:xfrm>
            <a:off x="1660525" y="3713163"/>
            <a:ext cx="34671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400" b="1">
                <a:latin typeface="Tahoma" panose="020B0604030504040204" pitchFamily="34" charset="0"/>
              </a:rPr>
              <a:t>Taux de chômage (u)</a:t>
            </a:r>
            <a:endParaRPr lang="fr-FR" altLang="fr-FR" sz="2000" b="1">
              <a:latin typeface="Tahoma" panose="020B0604030504040204" pitchFamily="34" charset="0"/>
            </a:endParaRPr>
          </a:p>
        </p:txBody>
      </p:sp>
      <p:sp>
        <p:nvSpPr>
          <p:cNvPr id="73735" name="Text Box 7"/>
          <p:cNvSpPr txBox="1">
            <a:spLocks noChangeArrowheads="1"/>
          </p:cNvSpPr>
          <p:nvPr/>
        </p:nvSpPr>
        <p:spPr bwMode="auto">
          <a:xfrm>
            <a:off x="8183564" y="3636964"/>
            <a:ext cx="2255837"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400" b="1">
                <a:latin typeface="Tahoma" panose="020B0604030504040204" pitchFamily="34" charset="0"/>
              </a:rPr>
              <a:t>Balance des transactions courantes en % du PIB (b)</a:t>
            </a:r>
          </a:p>
        </p:txBody>
      </p:sp>
      <p:sp>
        <p:nvSpPr>
          <p:cNvPr id="73736" name="Espace réservé du numéro de diapositiv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11B9861-4808-4197-A91F-372D50856888}" type="slidenum">
              <a:rPr lang="fr-FR" altLang="fr-FR">
                <a:solidFill>
                  <a:schemeClr val="tx2"/>
                </a:solidFill>
              </a:rPr>
              <a:pPr eaLnBrk="1" hangingPunct="1"/>
              <a:t>5</a:t>
            </a:fld>
            <a:endParaRPr lang="fr-FR" altLang="fr-FR">
              <a:solidFill>
                <a:schemeClr val="tx2"/>
              </a:solidFill>
            </a:endParaRPr>
          </a:p>
        </p:txBody>
      </p:sp>
      <p:sp>
        <p:nvSpPr>
          <p:cNvPr id="73737" name="ZoneTexte 8"/>
          <p:cNvSpPr txBox="1">
            <a:spLocks noChangeArrowheads="1"/>
          </p:cNvSpPr>
          <p:nvPr/>
        </p:nvSpPr>
        <p:spPr bwMode="auto">
          <a:xfrm>
            <a:off x="1919288" y="476251"/>
            <a:ext cx="360045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3200" b="1" dirty="0">
                <a:solidFill>
                  <a:srgbClr val="20E86C"/>
                </a:solidFill>
              </a:rPr>
              <a:t>On peut les représenter sur un graphique à 4 axes (g, b, p &amp; u)</a:t>
            </a:r>
          </a:p>
        </p:txBody>
      </p:sp>
    </p:spTree>
    <p:extLst>
      <p:ext uri="{BB962C8B-B14F-4D97-AF65-F5344CB8AC3E}">
        <p14:creationId xmlns:p14="http://schemas.microsoft.com/office/powerpoint/2010/main" val="1803777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p:cNvSpPr>
            <a:spLocks noGrp="1" noChangeArrowheads="1"/>
          </p:cNvSpPr>
          <p:nvPr>
            <p:ph idx="1"/>
          </p:nvPr>
        </p:nvSpPr>
        <p:spPr>
          <a:xfrm>
            <a:off x="290945" y="692150"/>
            <a:ext cx="11565082" cy="5689600"/>
          </a:xfrm>
        </p:spPr>
        <p:txBody>
          <a:bodyPr>
            <a:normAutofit fontScale="92500" lnSpcReduction="10000"/>
          </a:bodyPr>
          <a:lstStyle/>
          <a:p>
            <a:pPr algn="just"/>
            <a:r>
              <a:rPr lang="fr-FR" altLang="fr-FR" sz="4000" b="1" u="sng" dirty="0"/>
              <a:t>Exemple pratique:</a:t>
            </a:r>
          </a:p>
          <a:p>
            <a:pPr algn="just"/>
            <a:r>
              <a:rPr lang="fr-FR" altLang="fr-FR" sz="4000" b="1" i="1" dirty="0"/>
              <a:t>Sachant qu’en 2000, le taux de croissance du PIB en volume était de 3,5 %, le taux de chômage de 9,7 %, le taux d’inflation de 1,5 % et le solde des transactions courantes de 2,3%. Représentez le carré magique.</a:t>
            </a:r>
          </a:p>
          <a:p>
            <a:pPr algn="just"/>
            <a:r>
              <a:rPr lang="fr-FR" altLang="fr-FR" sz="4000" b="1" i="1" dirty="0"/>
              <a:t>Quelle forme devrait avoir le carré magique dans une situation idéale ?</a:t>
            </a:r>
          </a:p>
          <a:p>
            <a:pPr>
              <a:buFontTx/>
              <a:buNone/>
            </a:pPr>
            <a:endParaRPr lang="fr-FR" altLang="fr-FR" sz="4000" b="1" dirty="0"/>
          </a:p>
        </p:txBody>
      </p:sp>
      <p:sp>
        <p:nvSpPr>
          <p:cNvPr id="74755" name="Espace réservé du numéro de diapositiv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902E9E9-03D9-463E-B39D-B5780BE48AB2}" type="slidenum">
              <a:rPr lang="fr-FR" altLang="fr-FR">
                <a:solidFill>
                  <a:schemeClr val="tx2"/>
                </a:solidFill>
              </a:rPr>
              <a:pPr eaLnBrk="1" hangingPunct="1"/>
              <a:t>6</a:t>
            </a:fld>
            <a:endParaRPr lang="fr-FR" altLang="fr-FR">
              <a:solidFill>
                <a:schemeClr val="tx2"/>
              </a:solidFill>
            </a:endParaRPr>
          </a:p>
        </p:txBody>
      </p:sp>
    </p:spTree>
    <p:extLst>
      <p:ext uri="{BB962C8B-B14F-4D97-AF65-F5344CB8AC3E}">
        <p14:creationId xmlns:p14="http://schemas.microsoft.com/office/powerpoint/2010/main" val="1027235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flipV="1">
            <a:off x="6248400" y="304800"/>
            <a:ext cx="0" cy="6019800"/>
          </a:xfrm>
          <a:prstGeom prst="line">
            <a:avLst/>
          </a:prstGeom>
          <a:noFill/>
          <a:ln w="76200">
            <a:solidFill>
              <a:schemeClr val="tx1"/>
            </a:solidFill>
            <a:miter lim="800000"/>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75779" name="Line 3"/>
          <p:cNvSpPr>
            <a:spLocks noChangeShapeType="1"/>
          </p:cNvSpPr>
          <p:nvPr/>
        </p:nvSpPr>
        <p:spPr bwMode="auto">
          <a:xfrm>
            <a:off x="2438400" y="3505200"/>
            <a:ext cx="7696200" cy="0"/>
          </a:xfrm>
          <a:prstGeom prst="line">
            <a:avLst/>
          </a:prstGeom>
          <a:noFill/>
          <a:ln w="76200">
            <a:solidFill>
              <a:schemeClr val="tx1"/>
            </a:solidFill>
            <a:miter lim="800000"/>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75780" name="Text Box 4"/>
          <p:cNvSpPr txBox="1">
            <a:spLocks noChangeArrowheads="1"/>
          </p:cNvSpPr>
          <p:nvPr/>
        </p:nvSpPr>
        <p:spPr bwMode="auto">
          <a:xfrm>
            <a:off x="5664200" y="1"/>
            <a:ext cx="4270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g</a:t>
            </a:r>
          </a:p>
        </p:txBody>
      </p:sp>
      <p:sp>
        <p:nvSpPr>
          <p:cNvPr id="75781" name="Text Box 5"/>
          <p:cNvSpPr txBox="1">
            <a:spLocks noChangeArrowheads="1"/>
          </p:cNvSpPr>
          <p:nvPr/>
        </p:nvSpPr>
        <p:spPr bwMode="auto">
          <a:xfrm>
            <a:off x="6024564" y="6237289"/>
            <a:ext cx="409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p</a:t>
            </a:r>
            <a:endParaRPr lang="fr-FR" altLang="fr-FR" sz="3200" b="1">
              <a:latin typeface="Tahoma" panose="020B0604030504040204" pitchFamily="34" charset="0"/>
            </a:endParaRPr>
          </a:p>
        </p:txBody>
      </p:sp>
      <p:sp>
        <p:nvSpPr>
          <p:cNvPr id="75782" name="Text Box 6"/>
          <p:cNvSpPr txBox="1">
            <a:spLocks noChangeArrowheads="1"/>
          </p:cNvSpPr>
          <p:nvPr/>
        </p:nvSpPr>
        <p:spPr bwMode="auto">
          <a:xfrm>
            <a:off x="1919289" y="3213101"/>
            <a:ext cx="4143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u</a:t>
            </a:r>
            <a:endParaRPr lang="fr-FR" altLang="fr-FR" sz="2400" b="1">
              <a:latin typeface="Tahoma" panose="020B0604030504040204" pitchFamily="34" charset="0"/>
            </a:endParaRPr>
          </a:p>
        </p:txBody>
      </p:sp>
      <p:sp>
        <p:nvSpPr>
          <p:cNvPr id="75783" name="Text Box 7"/>
          <p:cNvSpPr txBox="1">
            <a:spLocks noChangeArrowheads="1"/>
          </p:cNvSpPr>
          <p:nvPr/>
        </p:nvSpPr>
        <p:spPr bwMode="auto">
          <a:xfrm>
            <a:off x="10056814" y="3284539"/>
            <a:ext cx="4540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b</a:t>
            </a:r>
          </a:p>
        </p:txBody>
      </p:sp>
      <p:sp>
        <p:nvSpPr>
          <p:cNvPr id="75784" name="Line 8"/>
          <p:cNvSpPr>
            <a:spLocks noChangeShapeType="1"/>
          </p:cNvSpPr>
          <p:nvPr/>
        </p:nvSpPr>
        <p:spPr bwMode="auto">
          <a:xfrm>
            <a:off x="6019800" y="32004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5785" name="Line 9"/>
          <p:cNvSpPr>
            <a:spLocks noChangeShapeType="1"/>
          </p:cNvSpPr>
          <p:nvPr/>
        </p:nvSpPr>
        <p:spPr bwMode="auto">
          <a:xfrm>
            <a:off x="6019800" y="9906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5786" name="Text Box 10"/>
          <p:cNvSpPr txBox="1">
            <a:spLocks noChangeArrowheads="1"/>
          </p:cNvSpPr>
          <p:nvPr/>
        </p:nvSpPr>
        <p:spPr bwMode="auto">
          <a:xfrm>
            <a:off x="6384926" y="29368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0</a:t>
            </a:r>
          </a:p>
        </p:txBody>
      </p:sp>
      <p:sp>
        <p:nvSpPr>
          <p:cNvPr id="75787" name="Text Box 11"/>
          <p:cNvSpPr txBox="1">
            <a:spLocks noChangeArrowheads="1"/>
          </p:cNvSpPr>
          <p:nvPr/>
        </p:nvSpPr>
        <p:spPr bwMode="auto">
          <a:xfrm>
            <a:off x="6456364" y="836614"/>
            <a:ext cx="384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5</a:t>
            </a:r>
          </a:p>
        </p:txBody>
      </p:sp>
      <p:sp>
        <p:nvSpPr>
          <p:cNvPr id="75788" name="Line 12"/>
          <p:cNvSpPr>
            <a:spLocks noChangeShapeType="1"/>
          </p:cNvSpPr>
          <p:nvPr/>
        </p:nvSpPr>
        <p:spPr bwMode="auto">
          <a:xfrm>
            <a:off x="29718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5789" name="Text Box 13"/>
          <p:cNvSpPr txBox="1">
            <a:spLocks noChangeArrowheads="1"/>
          </p:cNvSpPr>
          <p:nvPr/>
        </p:nvSpPr>
        <p:spPr bwMode="auto">
          <a:xfrm>
            <a:off x="2803526" y="29368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0</a:t>
            </a:r>
          </a:p>
        </p:txBody>
      </p:sp>
      <p:sp>
        <p:nvSpPr>
          <p:cNvPr id="75790" name="Line 14"/>
          <p:cNvSpPr>
            <a:spLocks noChangeShapeType="1"/>
          </p:cNvSpPr>
          <p:nvPr/>
        </p:nvSpPr>
        <p:spPr bwMode="auto">
          <a:xfrm>
            <a:off x="57912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5791" name="Text Box 15"/>
          <p:cNvSpPr txBox="1">
            <a:spLocks noChangeArrowheads="1"/>
          </p:cNvSpPr>
          <p:nvPr/>
        </p:nvSpPr>
        <p:spPr bwMode="auto">
          <a:xfrm>
            <a:off x="5470525" y="2957514"/>
            <a:ext cx="5857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12</a:t>
            </a:r>
            <a:endParaRPr lang="fr-FR" altLang="fr-FR" sz="3200" b="1"/>
          </a:p>
        </p:txBody>
      </p:sp>
      <p:sp>
        <p:nvSpPr>
          <p:cNvPr id="75792" name="Line 16"/>
          <p:cNvSpPr>
            <a:spLocks noChangeShapeType="1"/>
          </p:cNvSpPr>
          <p:nvPr/>
        </p:nvSpPr>
        <p:spPr bwMode="auto">
          <a:xfrm>
            <a:off x="6019800" y="57912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5793" name="Text Box 17"/>
          <p:cNvSpPr txBox="1">
            <a:spLocks noChangeArrowheads="1"/>
          </p:cNvSpPr>
          <p:nvPr/>
        </p:nvSpPr>
        <p:spPr bwMode="auto">
          <a:xfrm>
            <a:off x="5470526" y="55276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0</a:t>
            </a:r>
          </a:p>
        </p:txBody>
      </p:sp>
      <p:sp>
        <p:nvSpPr>
          <p:cNvPr id="75794" name="Line 18"/>
          <p:cNvSpPr>
            <a:spLocks noChangeShapeType="1"/>
          </p:cNvSpPr>
          <p:nvPr/>
        </p:nvSpPr>
        <p:spPr bwMode="auto">
          <a:xfrm>
            <a:off x="6019800" y="39624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5795" name="Text Box 19"/>
          <p:cNvSpPr txBox="1">
            <a:spLocks noChangeArrowheads="1"/>
          </p:cNvSpPr>
          <p:nvPr/>
        </p:nvSpPr>
        <p:spPr bwMode="auto">
          <a:xfrm>
            <a:off x="5519739" y="3716339"/>
            <a:ext cx="5857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10</a:t>
            </a:r>
            <a:endParaRPr lang="fr-FR" altLang="fr-FR" sz="3200" b="1"/>
          </a:p>
        </p:txBody>
      </p:sp>
      <p:sp>
        <p:nvSpPr>
          <p:cNvPr id="75796" name="Line 20"/>
          <p:cNvSpPr>
            <a:spLocks noChangeShapeType="1"/>
          </p:cNvSpPr>
          <p:nvPr/>
        </p:nvSpPr>
        <p:spPr bwMode="auto">
          <a:xfrm>
            <a:off x="94488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5797" name="Line 21"/>
          <p:cNvSpPr>
            <a:spLocks noChangeShapeType="1"/>
          </p:cNvSpPr>
          <p:nvPr/>
        </p:nvSpPr>
        <p:spPr bwMode="auto">
          <a:xfrm>
            <a:off x="6858000" y="3276600"/>
            <a:ext cx="0" cy="3810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5798" name="Text Box 22"/>
          <p:cNvSpPr txBox="1">
            <a:spLocks noChangeArrowheads="1"/>
          </p:cNvSpPr>
          <p:nvPr/>
        </p:nvSpPr>
        <p:spPr bwMode="auto">
          <a:xfrm>
            <a:off x="9120189" y="3573464"/>
            <a:ext cx="6953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+ 4</a:t>
            </a:r>
            <a:endParaRPr lang="fr-FR" altLang="fr-FR" sz="3200" b="1"/>
          </a:p>
        </p:txBody>
      </p:sp>
      <p:sp>
        <p:nvSpPr>
          <p:cNvPr id="75799" name="Text Box 23"/>
          <p:cNvSpPr txBox="1">
            <a:spLocks noChangeArrowheads="1"/>
          </p:cNvSpPr>
          <p:nvPr/>
        </p:nvSpPr>
        <p:spPr bwMode="auto">
          <a:xfrm>
            <a:off x="6600825" y="3573464"/>
            <a:ext cx="6032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- 4</a:t>
            </a:r>
            <a:endParaRPr lang="fr-FR" altLang="fr-FR" sz="3200" b="1"/>
          </a:p>
        </p:txBody>
      </p:sp>
      <p:sp>
        <p:nvSpPr>
          <p:cNvPr id="75800" name="Espace réservé du numéro de diapositiv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F486B5A-F397-48AF-8E05-599ABEB81E1D}" type="slidenum">
              <a:rPr lang="fr-FR" altLang="fr-FR">
                <a:solidFill>
                  <a:schemeClr val="tx2"/>
                </a:solidFill>
              </a:rPr>
              <a:pPr eaLnBrk="1" hangingPunct="1"/>
              <a:t>7</a:t>
            </a:fld>
            <a:endParaRPr lang="fr-FR" altLang="fr-FR">
              <a:solidFill>
                <a:schemeClr val="tx2"/>
              </a:solidFill>
            </a:endParaRPr>
          </a:p>
        </p:txBody>
      </p:sp>
    </p:spTree>
    <p:extLst>
      <p:ext uri="{BB962C8B-B14F-4D97-AF65-F5344CB8AC3E}">
        <p14:creationId xmlns:p14="http://schemas.microsoft.com/office/powerpoint/2010/main" val="40725559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flipV="1">
            <a:off x="6248400" y="304800"/>
            <a:ext cx="0" cy="6019800"/>
          </a:xfrm>
          <a:prstGeom prst="line">
            <a:avLst/>
          </a:prstGeom>
          <a:noFill/>
          <a:ln w="76200">
            <a:solidFill>
              <a:schemeClr val="tx1"/>
            </a:solidFill>
            <a:miter lim="800000"/>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76803" name="Line 3"/>
          <p:cNvSpPr>
            <a:spLocks noChangeShapeType="1"/>
          </p:cNvSpPr>
          <p:nvPr/>
        </p:nvSpPr>
        <p:spPr bwMode="auto">
          <a:xfrm>
            <a:off x="2438400" y="3505200"/>
            <a:ext cx="7696200" cy="0"/>
          </a:xfrm>
          <a:prstGeom prst="line">
            <a:avLst/>
          </a:prstGeom>
          <a:noFill/>
          <a:ln w="76200">
            <a:solidFill>
              <a:schemeClr val="tx1"/>
            </a:solidFill>
            <a:miter lim="800000"/>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76804" name="Text Box 4"/>
          <p:cNvSpPr txBox="1">
            <a:spLocks noChangeArrowheads="1"/>
          </p:cNvSpPr>
          <p:nvPr/>
        </p:nvSpPr>
        <p:spPr bwMode="auto">
          <a:xfrm>
            <a:off x="5735639" y="0"/>
            <a:ext cx="4270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3200" b="1">
                <a:latin typeface="Tahoma" panose="020B0604030504040204" pitchFamily="34" charset="0"/>
              </a:rPr>
              <a:t>g</a:t>
            </a:r>
          </a:p>
        </p:txBody>
      </p:sp>
      <p:sp>
        <p:nvSpPr>
          <p:cNvPr id="76805" name="Text Box 5"/>
          <p:cNvSpPr txBox="1">
            <a:spLocks noChangeArrowheads="1"/>
          </p:cNvSpPr>
          <p:nvPr/>
        </p:nvSpPr>
        <p:spPr bwMode="auto">
          <a:xfrm>
            <a:off x="6024564" y="6237289"/>
            <a:ext cx="409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p</a:t>
            </a:r>
            <a:endParaRPr lang="fr-FR" altLang="fr-FR" sz="3200" b="1">
              <a:latin typeface="Tahoma" panose="020B0604030504040204" pitchFamily="34" charset="0"/>
            </a:endParaRPr>
          </a:p>
        </p:txBody>
      </p:sp>
      <p:sp>
        <p:nvSpPr>
          <p:cNvPr id="76806" name="Text Box 6"/>
          <p:cNvSpPr txBox="1">
            <a:spLocks noChangeArrowheads="1"/>
          </p:cNvSpPr>
          <p:nvPr/>
        </p:nvSpPr>
        <p:spPr bwMode="auto">
          <a:xfrm>
            <a:off x="1847850" y="3213101"/>
            <a:ext cx="4143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u</a:t>
            </a:r>
            <a:endParaRPr lang="fr-FR" altLang="fr-FR" sz="2400" b="1">
              <a:latin typeface="Tahoma" panose="020B0604030504040204" pitchFamily="34" charset="0"/>
            </a:endParaRPr>
          </a:p>
        </p:txBody>
      </p:sp>
      <p:sp>
        <p:nvSpPr>
          <p:cNvPr id="76807" name="Text Box 7"/>
          <p:cNvSpPr txBox="1">
            <a:spLocks noChangeArrowheads="1"/>
          </p:cNvSpPr>
          <p:nvPr/>
        </p:nvSpPr>
        <p:spPr bwMode="auto">
          <a:xfrm>
            <a:off x="10128251" y="3213101"/>
            <a:ext cx="3603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b</a:t>
            </a:r>
          </a:p>
        </p:txBody>
      </p:sp>
      <p:sp>
        <p:nvSpPr>
          <p:cNvPr id="76808" name="Line 8"/>
          <p:cNvSpPr>
            <a:spLocks noChangeShapeType="1"/>
          </p:cNvSpPr>
          <p:nvPr/>
        </p:nvSpPr>
        <p:spPr bwMode="auto">
          <a:xfrm>
            <a:off x="6019800" y="32004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6809" name="Line 9"/>
          <p:cNvSpPr>
            <a:spLocks noChangeShapeType="1"/>
          </p:cNvSpPr>
          <p:nvPr/>
        </p:nvSpPr>
        <p:spPr bwMode="auto">
          <a:xfrm>
            <a:off x="6019800" y="9906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6810" name="Text Box 10"/>
          <p:cNvSpPr txBox="1">
            <a:spLocks noChangeArrowheads="1"/>
          </p:cNvSpPr>
          <p:nvPr/>
        </p:nvSpPr>
        <p:spPr bwMode="auto">
          <a:xfrm>
            <a:off x="6384926" y="29368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0</a:t>
            </a:r>
          </a:p>
        </p:txBody>
      </p:sp>
      <p:sp>
        <p:nvSpPr>
          <p:cNvPr id="76811" name="Text Box 11"/>
          <p:cNvSpPr txBox="1">
            <a:spLocks noChangeArrowheads="1"/>
          </p:cNvSpPr>
          <p:nvPr/>
        </p:nvSpPr>
        <p:spPr bwMode="auto">
          <a:xfrm>
            <a:off x="6384925" y="803275"/>
            <a:ext cx="312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a:t>5</a:t>
            </a:r>
          </a:p>
        </p:txBody>
      </p:sp>
      <p:sp>
        <p:nvSpPr>
          <p:cNvPr id="76812" name="Line 12"/>
          <p:cNvSpPr>
            <a:spLocks noChangeShapeType="1"/>
          </p:cNvSpPr>
          <p:nvPr/>
        </p:nvSpPr>
        <p:spPr bwMode="auto">
          <a:xfrm>
            <a:off x="29718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6813" name="Text Box 13"/>
          <p:cNvSpPr txBox="1">
            <a:spLocks noChangeArrowheads="1"/>
          </p:cNvSpPr>
          <p:nvPr/>
        </p:nvSpPr>
        <p:spPr bwMode="auto">
          <a:xfrm>
            <a:off x="2803526" y="29368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0</a:t>
            </a:r>
          </a:p>
        </p:txBody>
      </p:sp>
      <p:sp>
        <p:nvSpPr>
          <p:cNvPr id="76814" name="Line 14"/>
          <p:cNvSpPr>
            <a:spLocks noChangeShapeType="1"/>
          </p:cNvSpPr>
          <p:nvPr/>
        </p:nvSpPr>
        <p:spPr bwMode="auto">
          <a:xfrm>
            <a:off x="57912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6815" name="Text Box 15"/>
          <p:cNvSpPr txBox="1">
            <a:spLocks noChangeArrowheads="1"/>
          </p:cNvSpPr>
          <p:nvPr/>
        </p:nvSpPr>
        <p:spPr bwMode="auto">
          <a:xfrm>
            <a:off x="5470525" y="2957514"/>
            <a:ext cx="5857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12</a:t>
            </a:r>
            <a:endParaRPr lang="fr-FR" altLang="fr-FR" sz="3200" b="1"/>
          </a:p>
        </p:txBody>
      </p:sp>
      <p:sp>
        <p:nvSpPr>
          <p:cNvPr id="76816" name="Line 16"/>
          <p:cNvSpPr>
            <a:spLocks noChangeShapeType="1"/>
          </p:cNvSpPr>
          <p:nvPr/>
        </p:nvSpPr>
        <p:spPr bwMode="auto">
          <a:xfrm>
            <a:off x="6019800" y="57912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6817" name="Text Box 17"/>
          <p:cNvSpPr txBox="1">
            <a:spLocks noChangeArrowheads="1"/>
          </p:cNvSpPr>
          <p:nvPr/>
        </p:nvSpPr>
        <p:spPr bwMode="auto">
          <a:xfrm>
            <a:off x="5470526" y="55276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0</a:t>
            </a:r>
          </a:p>
        </p:txBody>
      </p:sp>
      <p:sp>
        <p:nvSpPr>
          <p:cNvPr id="76818" name="Line 18"/>
          <p:cNvSpPr>
            <a:spLocks noChangeShapeType="1"/>
          </p:cNvSpPr>
          <p:nvPr/>
        </p:nvSpPr>
        <p:spPr bwMode="auto">
          <a:xfrm>
            <a:off x="6019800" y="39624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6819" name="Text Box 19"/>
          <p:cNvSpPr txBox="1">
            <a:spLocks noChangeArrowheads="1"/>
          </p:cNvSpPr>
          <p:nvPr/>
        </p:nvSpPr>
        <p:spPr bwMode="auto">
          <a:xfrm>
            <a:off x="5470525" y="3795714"/>
            <a:ext cx="5857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10</a:t>
            </a:r>
            <a:endParaRPr lang="fr-FR" altLang="fr-FR" sz="3200" b="1"/>
          </a:p>
        </p:txBody>
      </p:sp>
      <p:sp>
        <p:nvSpPr>
          <p:cNvPr id="76820" name="Line 20"/>
          <p:cNvSpPr>
            <a:spLocks noChangeShapeType="1"/>
          </p:cNvSpPr>
          <p:nvPr/>
        </p:nvSpPr>
        <p:spPr bwMode="auto">
          <a:xfrm>
            <a:off x="94488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6821" name="Line 21"/>
          <p:cNvSpPr>
            <a:spLocks noChangeShapeType="1"/>
          </p:cNvSpPr>
          <p:nvPr/>
        </p:nvSpPr>
        <p:spPr bwMode="auto">
          <a:xfrm>
            <a:off x="6858000" y="3276600"/>
            <a:ext cx="0" cy="3810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6822" name="Text Box 22"/>
          <p:cNvSpPr txBox="1">
            <a:spLocks noChangeArrowheads="1"/>
          </p:cNvSpPr>
          <p:nvPr/>
        </p:nvSpPr>
        <p:spPr bwMode="auto">
          <a:xfrm>
            <a:off x="9204325" y="3033714"/>
            <a:ext cx="6937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+ 4</a:t>
            </a:r>
            <a:endParaRPr lang="fr-FR" altLang="fr-FR" sz="3200" b="1"/>
          </a:p>
        </p:txBody>
      </p:sp>
      <p:sp>
        <p:nvSpPr>
          <p:cNvPr id="76823" name="Text Box 23"/>
          <p:cNvSpPr txBox="1">
            <a:spLocks noChangeArrowheads="1"/>
          </p:cNvSpPr>
          <p:nvPr/>
        </p:nvSpPr>
        <p:spPr bwMode="auto">
          <a:xfrm>
            <a:off x="6600825" y="3573464"/>
            <a:ext cx="6032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- 4</a:t>
            </a:r>
            <a:endParaRPr lang="fr-FR" altLang="fr-FR" sz="3200" b="1"/>
          </a:p>
        </p:txBody>
      </p:sp>
      <p:sp>
        <p:nvSpPr>
          <p:cNvPr id="76824" name="AutoShape 24"/>
          <p:cNvSpPr>
            <a:spLocks noChangeArrowheads="1"/>
          </p:cNvSpPr>
          <p:nvPr/>
        </p:nvSpPr>
        <p:spPr bwMode="auto">
          <a:xfrm>
            <a:off x="6019800" y="1676400"/>
            <a:ext cx="533400" cy="4572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76825" name="AutoShape 25"/>
          <p:cNvSpPr>
            <a:spLocks noChangeArrowheads="1"/>
          </p:cNvSpPr>
          <p:nvPr/>
        </p:nvSpPr>
        <p:spPr bwMode="auto">
          <a:xfrm>
            <a:off x="4876800" y="3276600"/>
            <a:ext cx="457200" cy="5334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76826" name="AutoShape 26"/>
          <p:cNvSpPr>
            <a:spLocks noChangeArrowheads="1"/>
          </p:cNvSpPr>
          <p:nvPr/>
        </p:nvSpPr>
        <p:spPr bwMode="auto">
          <a:xfrm>
            <a:off x="6019800" y="5334000"/>
            <a:ext cx="457200" cy="5334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fr-FR" altLang="fr-FR"/>
          </a:p>
        </p:txBody>
      </p:sp>
      <p:sp>
        <p:nvSpPr>
          <p:cNvPr id="76827" name="AutoShape 27"/>
          <p:cNvSpPr>
            <a:spLocks noChangeArrowheads="1"/>
          </p:cNvSpPr>
          <p:nvPr/>
        </p:nvSpPr>
        <p:spPr bwMode="auto">
          <a:xfrm>
            <a:off x="8763000" y="3200400"/>
            <a:ext cx="457200" cy="5334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76828" name="Text Box 32"/>
          <p:cNvSpPr txBox="1">
            <a:spLocks noChangeArrowheads="1"/>
          </p:cNvSpPr>
          <p:nvPr/>
        </p:nvSpPr>
        <p:spPr bwMode="auto">
          <a:xfrm>
            <a:off x="83127" y="381000"/>
            <a:ext cx="6028748"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457200" indent="-457200" eaLnBrk="1" hangingPunct="1">
              <a:buFont typeface="Wingdings" panose="05000000000000000000" pitchFamily="2" charset="2"/>
              <a:buChar char="ü"/>
            </a:pPr>
            <a:r>
              <a:rPr lang="fr-FR" altLang="fr-FR" sz="2800" b="1" i="1" dirty="0">
                <a:solidFill>
                  <a:srgbClr val="FFFF00"/>
                </a:solidFill>
              </a:rPr>
              <a:t>PIB : 3,5 %, </a:t>
            </a:r>
          </a:p>
          <a:p>
            <a:pPr marL="457200" indent="-457200" eaLnBrk="1" hangingPunct="1">
              <a:buFont typeface="Wingdings" panose="05000000000000000000" pitchFamily="2" charset="2"/>
              <a:buChar char="ü"/>
            </a:pPr>
            <a:r>
              <a:rPr lang="fr-FR" altLang="fr-FR" sz="2800" b="1" i="1" dirty="0">
                <a:solidFill>
                  <a:srgbClr val="FFFF00"/>
                </a:solidFill>
              </a:rPr>
              <a:t>chômage : 9,7 %</a:t>
            </a:r>
          </a:p>
          <a:p>
            <a:pPr marL="457200" indent="-457200" eaLnBrk="1" hangingPunct="1">
              <a:buFont typeface="Wingdings" panose="05000000000000000000" pitchFamily="2" charset="2"/>
              <a:buChar char="ü"/>
            </a:pPr>
            <a:r>
              <a:rPr lang="fr-FR" altLang="fr-FR" sz="2800" b="1" i="1" dirty="0">
                <a:solidFill>
                  <a:srgbClr val="FFFF00"/>
                </a:solidFill>
              </a:rPr>
              <a:t>inflation : 1,5 %</a:t>
            </a:r>
          </a:p>
          <a:p>
            <a:pPr marL="457200" indent="-457200" eaLnBrk="1" hangingPunct="1">
              <a:buFont typeface="Wingdings" panose="05000000000000000000" pitchFamily="2" charset="2"/>
              <a:buChar char="ü"/>
            </a:pPr>
            <a:r>
              <a:rPr lang="fr-FR" altLang="fr-FR" sz="2800" b="1" i="1" dirty="0">
                <a:solidFill>
                  <a:srgbClr val="FFFF00"/>
                </a:solidFill>
              </a:rPr>
              <a:t>transactions courantes : 2,3 %. </a:t>
            </a:r>
            <a:endParaRPr lang="fr-FR" altLang="fr-FR" sz="2800" b="1" dirty="0">
              <a:solidFill>
                <a:srgbClr val="FFFF00"/>
              </a:solidFill>
            </a:endParaRPr>
          </a:p>
        </p:txBody>
      </p:sp>
      <p:sp>
        <p:nvSpPr>
          <p:cNvPr id="76829" name="Espace réservé du numéro de diapositiv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02B0275-7670-4527-8CA5-C221CB6AD5EE}" type="slidenum">
              <a:rPr lang="fr-FR" altLang="fr-FR">
                <a:solidFill>
                  <a:schemeClr val="tx2"/>
                </a:solidFill>
              </a:rPr>
              <a:pPr eaLnBrk="1" hangingPunct="1"/>
              <a:t>8</a:t>
            </a:fld>
            <a:endParaRPr lang="fr-FR" altLang="fr-FR">
              <a:solidFill>
                <a:schemeClr val="tx2"/>
              </a:solidFill>
            </a:endParaRPr>
          </a:p>
        </p:txBody>
      </p:sp>
    </p:spTree>
    <p:extLst>
      <p:ext uri="{BB962C8B-B14F-4D97-AF65-F5344CB8AC3E}">
        <p14:creationId xmlns:p14="http://schemas.microsoft.com/office/powerpoint/2010/main" val="7108991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flipV="1">
            <a:off x="6248400" y="304800"/>
            <a:ext cx="0" cy="6019800"/>
          </a:xfrm>
          <a:prstGeom prst="line">
            <a:avLst/>
          </a:prstGeom>
          <a:noFill/>
          <a:ln w="76200">
            <a:solidFill>
              <a:schemeClr val="tx1"/>
            </a:solidFill>
            <a:miter lim="800000"/>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77827" name="Line 3"/>
          <p:cNvSpPr>
            <a:spLocks noChangeShapeType="1"/>
          </p:cNvSpPr>
          <p:nvPr/>
        </p:nvSpPr>
        <p:spPr bwMode="auto">
          <a:xfrm>
            <a:off x="2438400" y="3505200"/>
            <a:ext cx="7696200" cy="0"/>
          </a:xfrm>
          <a:prstGeom prst="line">
            <a:avLst/>
          </a:prstGeom>
          <a:noFill/>
          <a:ln w="76200">
            <a:solidFill>
              <a:schemeClr val="tx1"/>
            </a:solidFill>
            <a:miter lim="800000"/>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77828" name="Text Box 4"/>
          <p:cNvSpPr txBox="1">
            <a:spLocks noChangeArrowheads="1"/>
          </p:cNvSpPr>
          <p:nvPr/>
        </p:nvSpPr>
        <p:spPr bwMode="auto">
          <a:xfrm>
            <a:off x="5735638" y="115889"/>
            <a:ext cx="355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g</a:t>
            </a:r>
          </a:p>
        </p:txBody>
      </p:sp>
      <p:sp>
        <p:nvSpPr>
          <p:cNvPr id="77829" name="Text Box 5"/>
          <p:cNvSpPr txBox="1">
            <a:spLocks noChangeArrowheads="1"/>
          </p:cNvSpPr>
          <p:nvPr/>
        </p:nvSpPr>
        <p:spPr bwMode="auto">
          <a:xfrm>
            <a:off x="6024564" y="6237289"/>
            <a:ext cx="409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p</a:t>
            </a:r>
            <a:endParaRPr lang="fr-FR" altLang="fr-FR" sz="3200" b="1">
              <a:latin typeface="Tahoma" panose="020B0604030504040204" pitchFamily="34" charset="0"/>
            </a:endParaRPr>
          </a:p>
        </p:txBody>
      </p:sp>
      <p:sp>
        <p:nvSpPr>
          <p:cNvPr id="77830" name="Text Box 6"/>
          <p:cNvSpPr txBox="1">
            <a:spLocks noChangeArrowheads="1"/>
          </p:cNvSpPr>
          <p:nvPr/>
        </p:nvSpPr>
        <p:spPr bwMode="auto">
          <a:xfrm>
            <a:off x="1919289" y="3213101"/>
            <a:ext cx="4143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u</a:t>
            </a:r>
            <a:endParaRPr lang="fr-FR" altLang="fr-FR" sz="2400" b="1">
              <a:latin typeface="Tahoma" panose="020B0604030504040204" pitchFamily="34" charset="0"/>
            </a:endParaRPr>
          </a:p>
        </p:txBody>
      </p:sp>
      <p:sp>
        <p:nvSpPr>
          <p:cNvPr id="77831" name="Text Box 7"/>
          <p:cNvSpPr txBox="1">
            <a:spLocks noChangeArrowheads="1"/>
          </p:cNvSpPr>
          <p:nvPr/>
        </p:nvSpPr>
        <p:spPr bwMode="auto">
          <a:xfrm>
            <a:off x="10056814" y="3213101"/>
            <a:ext cx="4540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b</a:t>
            </a:r>
          </a:p>
        </p:txBody>
      </p:sp>
      <p:sp>
        <p:nvSpPr>
          <p:cNvPr id="77832" name="Line 8"/>
          <p:cNvSpPr>
            <a:spLocks noChangeShapeType="1"/>
          </p:cNvSpPr>
          <p:nvPr/>
        </p:nvSpPr>
        <p:spPr bwMode="auto">
          <a:xfrm>
            <a:off x="6019800" y="32004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7833" name="Line 9"/>
          <p:cNvSpPr>
            <a:spLocks noChangeShapeType="1"/>
          </p:cNvSpPr>
          <p:nvPr/>
        </p:nvSpPr>
        <p:spPr bwMode="auto">
          <a:xfrm>
            <a:off x="6019800" y="9906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7834" name="Text Box 10"/>
          <p:cNvSpPr txBox="1">
            <a:spLocks noChangeArrowheads="1"/>
          </p:cNvSpPr>
          <p:nvPr/>
        </p:nvSpPr>
        <p:spPr bwMode="auto">
          <a:xfrm>
            <a:off x="6384925" y="2936875"/>
            <a:ext cx="312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a:t>0</a:t>
            </a:r>
          </a:p>
        </p:txBody>
      </p:sp>
      <p:sp>
        <p:nvSpPr>
          <p:cNvPr id="77835" name="Text Box 11"/>
          <p:cNvSpPr txBox="1">
            <a:spLocks noChangeArrowheads="1"/>
          </p:cNvSpPr>
          <p:nvPr/>
        </p:nvSpPr>
        <p:spPr bwMode="auto">
          <a:xfrm>
            <a:off x="6384926" y="8032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5</a:t>
            </a:r>
          </a:p>
        </p:txBody>
      </p:sp>
      <p:sp>
        <p:nvSpPr>
          <p:cNvPr id="77836" name="Line 12"/>
          <p:cNvSpPr>
            <a:spLocks noChangeShapeType="1"/>
          </p:cNvSpPr>
          <p:nvPr/>
        </p:nvSpPr>
        <p:spPr bwMode="auto">
          <a:xfrm>
            <a:off x="29718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7837" name="Text Box 13"/>
          <p:cNvSpPr txBox="1">
            <a:spLocks noChangeArrowheads="1"/>
          </p:cNvSpPr>
          <p:nvPr/>
        </p:nvSpPr>
        <p:spPr bwMode="auto">
          <a:xfrm>
            <a:off x="2803526" y="29368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0</a:t>
            </a:r>
          </a:p>
        </p:txBody>
      </p:sp>
      <p:sp>
        <p:nvSpPr>
          <p:cNvPr id="77838" name="Line 14"/>
          <p:cNvSpPr>
            <a:spLocks noChangeShapeType="1"/>
          </p:cNvSpPr>
          <p:nvPr/>
        </p:nvSpPr>
        <p:spPr bwMode="auto">
          <a:xfrm>
            <a:off x="57912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7839" name="Text Box 15"/>
          <p:cNvSpPr txBox="1">
            <a:spLocks noChangeArrowheads="1"/>
          </p:cNvSpPr>
          <p:nvPr/>
        </p:nvSpPr>
        <p:spPr bwMode="auto">
          <a:xfrm>
            <a:off x="5470525" y="2957514"/>
            <a:ext cx="5857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12</a:t>
            </a:r>
            <a:endParaRPr lang="fr-FR" altLang="fr-FR" sz="3200" b="1"/>
          </a:p>
        </p:txBody>
      </p:sp>
      <p:sp>
        <p:nvSpPr>
          <p:cNvPr id="77840" name="Line 16"/>
          <p:cNvSpPr>
            <a:spLocks noChangeShapeType="1"/>
          </p:cNvSpPr>
          <p:nvPr/>
        </p:nvSpPr>
        <p:spPr bwMode="auto">
          <a:xfrm>
            <a:off x="6019800" y="57912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7841" name="Text Box 17"/>
          <p:cNvSpPr txBox="1">
            <a:spLocks noChangeArrowheads="1"/>
          </p:cNvSpPr>
          <p:nvPr/>
        </p:nvSpPr>
        <p:spPr bwMode="auto">
          <a:xfrm>
            <a:off x="5470526" y="55276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0</a:t>
            </a:r>
          </a:p>
        </p:txBody>
      </p:sp>
      <p:sp>
        <p:nvSpPr>
          <p:cNvPr id="77842" name="Line 18"/>
          <p:cNvSpPr>
            <a:spLocks noChangeShapeType="1"/>
          </p:cNvSpPr>
          <p:nvPr/>
        </p:nvSpPr>
        <p:spPr bwMode="auto">
          <a:xfrm>
            <a:off x="6019800" y="39624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7843" name="Text Box 19"/>
          <p:cNvSpPr txBox="1">
            <a:spLocks noChangeArrowheads="1"/>
          </p:cNvSpPr>
          <p:nvPr/>
        </p:nvSpPr>
        <p:spPr bwMode="auto">
          <a:xfrm>
            <a:off x="5470525" y="3795713"/>
            <a:ext cx="4122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1600"/>
              <a:t>10</a:t>
            </a:r>
            <a:endParaRPr lang="fr-FR" altLang="fr-FR"/>
          </a:p>
        </p:txBody>
      </p:sp>
      <p:sp>
        <p:nvSpPr>
          <p:cNvPr id="77844" name="Line 20"/>
          <p:cNvSpPr>
            <a:spLocks noChangeShapeType="1"/>
          </p:cNvSpPr>
          <p:nvPr/>
        </p:nvSpPr>
        <p:spPr bwMode="auto">
          <a:xfrm>
            <a:off x="94488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7845" name="Line 21"/>
          <p:cNvSpPr>
            <a:spLocks noChangeShapeType="1"/>
          </p:cNvSpPr>
          <p:nvPr/>
        </p:nvSpPr>
        <p:spPr bwMode="auto">
          <a:xfrm>
            <a:off x="6858000" y="3276600"/>
            <a:ext cx="0" cy="3810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7846" name="Text Box 22"/>
          <p:cNvSpPr txBox="1">
            <a:spLocks noChangeArrowheads="1"/>
          </p:cNvSpPr>
          <p:nvPr/>
        </p:nvSpPr>
        <p:spPr bwMode="auto">
          <a:xfrm>
            <a:off x="9204325" y="3033714"/>
            <a:ext cx="6937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+ 4</a:t>
            </a:r>
            <a:endParaRPr lang="fr-FR" altLang="fr-FR" sz="3200" b="1"/>
          </a:p>
        </p:txBody>
      </p:sp>
      <p:sp>
        <p:nvSpPr>
          <p:cNvPr id="77847" name="Text Box 23"/>
          <p:cNvSpPr txBox="1">
            <a:spLocks noChangeArrowheads="1"/>
          </p:cNvSpPr>
          <p:nvPr/>
        </p:nvSpPr>
        <p:spPr bwMode="auto">
          <a:xfrm>
            <a:off x="6613525" y="2957513"/>
            <a:ext cx="42511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1600"/>
              <a:t>- 4</a:t>
            </a:r>
            <a:endParaRPr lang="fr-FR" altLang="fr-FR"/>
          </a:p>
        </p:txBody>
      </p:sp>
      <p:sp>
        <p:nvSpPr>
          <p:cNvPr id="77848" name="AutoShape 24"/>
          <p:cNvSpPr>
            <a:spLocks noChangeArrowheads="1"/>
          </p:cNvSpPr>
          <p:nvPr/>
        </p:nvSpPr>
        <p:spPr bwMode="auto">
          <a:xfrm>
            <a:off x="6019800" y="1676400"/>
            <a:ext cx="533400" cy="4572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77849" name="AutoShape 25"/>
          <p:cNvSpPr>
            <a:spLocks noChangeArrowheads="1"/>
          </p:cNvSpPr>
          <p:nvPr/>
        </p:nvSpPr>
        <p:spPr bwMode="auto">
          <a:xfrm>
            <a:off x="4876800" y="3276600"/>
            <a:ext cx="457200" cy="5334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77850" name="AutoShape 26"/>
          <p:cNvSpPr>
            <a:spLocks noChangeArrowheads="1"/>
          </p:cNvSpPr>
          <p:nvPr/>
        </p:nvSpPr>
        <p:spPr bwMode="auto">
          <a:xfrm>
            <a:off x="6019800" y="5334000"/>
            <a:ext cx="457200" cy="5334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fr-FR" altLang="fr-FR"/>
          </a:p>
        </p:txBody>
      </p:sp>
      <p:sp>
        <p:nvSpPr>
          <p:cNvPr id="77851" name="AutoShape 27"/>
          <p:cNvSpPr>
            <a:spLocks noChangeArrowheads="1"/>
          </p:cNvSpPr>
          <p:nvPr/>
        </p:nvSpPr>
        <p:spPr bwMode="auto">
          <a:xfrm>
            <a:off x="8763000" y="3200400"/>
            <a:ext cx="457200" cy="5334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77852" name="Line 28"/>
          <p:cNvSpPr>
            <a:spLocks noChangeShapeType="1"/>
          </p:cNvSpPr>
          <p:nvPr/>
        </p:nvSpPr>
        <p:spPr bwMode="auto">
          <a:xfrm flipV="1">
            <a:off x="6324600" y="3581400"/>
            <a:ext cx="2590800" cy="1981200"/>
          </a:xfrm>
          <a:prstGeom prst="line">
            <a:avLst/>
          </a:prstGeom>
          <a:noFill/>
          <a:ln w="38100">
            <a:solidFill>
              <a:schemeClr val="accent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7853" name="Line 29"/>
          <p:cNvSpPr>
            <a:spLocks noChangeShapeType="1"/>
          </p:cNvSpPr>
          <p:nvPr/>
        </p:nvSpPr>
        <p:spPr bwMode="auto">
          <a:xfrm flipH="1" flipV="1">
            <a:off x="6477000" y="1905000"/>
            <a:ext cx="2514600" cy="1524000"/>
          </a:xfrm>
          <a:prstGeom prst="line">
            <a:avLst/>
          </a:prstGeom>
          <a:noFill/>
          <a:ln w="57150">
            <a:solidFill>
              <a:schemeClr val="accent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7854" name="Line 30"/>
          <p:cNvSpPr>
            <a:spLocks noChangeShapeType="1"/>
          </p:cNvSpPr>
          <p:nvPr/>
        </p:nvSpPr>
        <p:spPr bwMode="auto">
          <a:xfrm flipH="1">
            <a:off x="5181600" y="1905000"/>
            <a:ext cx="1066800" cy="1524000"/>
          </a:xfrm>
          <a:prstGeom prst="line">
            <a:avLst/>
          </a:prstGeom>
          <a:noFill/>
          <a:ln w="57150">
            <a:solidFill>
              <a:schemeClr val="accent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7855" name="Line 31"/>
          <p:cNvSpPr>
            <a:spLocks noChangeShapeType="1"/>
          </p:cNvSpPr>
          <p:nvPr/>
        </p:nvSpPr>
        <p:spPr bwMode="auto">
          <a:xfrm>
            <a:off x="5181600" y="3657600"/>
            <a:ext cx="990600" cy="1905000"/>
          </a:xfrm>
          <a:prstGeom prst="line">
            <a:avLst/>
          </a:prstGeom>
          <a:noFill/>
          <a:ln w="57150">
            <a:solidFill>
              <a:schemeClr val="accent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7856" name="Espace réservé du numéro de diapositiv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935AE7C-7FE1-4255-A559-BB13C6F89098}" type="slidenum">
              <a:rPr lang="fr-FR" altLang="fr-FR">
                <a:solidFill>
                  <a:schemeClr val="tx2"/>
                </a:solidFill>
              </a:rPr>
              <a:pPr eaLnBrk="1" hangingPunct="1"/>
              <a:t>9</a:t>
            </a:fld>
            <a:endParaRPr lang="fr-FR" altLang="fr-FR">
              <a:solidFill>
                <a:schemeClr val="tx2"/>
              </a:solidFill>
            </a:endParaRPr>
          </a:p>
        </p:txBody>
      </p:sp>
    </p:spTree>
    <p:extLst>
      <p:ext uri="{BB962C8B-B14F-4D97-AF65-F5344CB8AC3E}">
        <p14:creationId xmlns:p14="http://schemas.microsoft.com/office/powerpoint/2010/main" val="8779908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flipV="1">
            <a:off x="6248400" y="304800"/>
            <a:ext cx="0" cy="6019800"/>
          </a:xfrm>
          <a:prstGeom prst="line">
            <a:avLst/>
          </a:prstGeom>
          <a:noFill/>
          <a:ln w="76200">
            <a:solidFill>
              <a:schemeClr val="tx1"/>
            </a:solidFill>
            <a:miter lim="800000"/>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78851" name="Line 3"/>
          <p:cNvSpPr>
            <a:spLocks noChangeShapeType="1"/>
          </p:cNvSpPr>
          <p:nvPr/>
        </p:nvSpPr>
        <p:spPr bwMode="auto">
          <a:xfrm>
            <a:off x="2438400" y="3505200"/>
            <a:ext cx="7696200" cy="0"/>
          </a:xfrm>
          <a:prstGeom prst="line">
            <a:avLst/>
          </a:prstGeom>
          <a:noFill/>
          <a:ln w="76200">
            <a:solidFill>
              <a:schemeClr val="tx1"/>
            </a:solidFill>
            <a:miter lim="800000"/>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78852" name="Text Box 4"/>
          <p:cNvSpPr txBox="1">
            <a:spLocks noChangeArrowheads="1"/>
          </p:cNvSpPr>
          <p:nvPr/>
        </p:nvSpPr>
        <p:spPr bwMode="auto">
          <a:xfrm>
            <a:off x="5664200" y="1"/>
            <a:ext cx="4270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g</a:t>
            </a:r>
          </a:p>
        </p:txBody>
      </p:sp>
      <p:sp>
        <p:nvSpPr>
          <p:cNvPr id="78853" name="Text Box 5"/>
          <p:cNvSpPr txBox="1">
            <a:spLocks noChangeArrowheads="1"/>
          </p:cNvSpPr>
          <p:nvPr/>
        </p:nvSpPr>
        <p:spPr bwMode="auto">
          <a:xfrm>
            <a:off x="6024564" y="6237289"/>
            <a:ext cx="409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p</a:t>
            </a:r>
            <a:endParaRPr lang="fr-FR" altLang="fr-FR" sz="3200" b="1">
              <a:latin typeface="Tahoma" panose="020B0604030504040204" pitchFamily="34" charset="0"/>
            </a:endParaRPr>
          </a:p>
        </p:txBody>
      </p:sp>
      <p:sp>
        <p:nvSpPr>
          <p:cNvPr id="78854" name="Text Box 6"/>
          <p:cNvSpPr txBox="1">
            <a:spLocks noChangeArrowheads="1"/>
          </p:cNvSpPr>
          <p:nvPr/>
        </p:nvSpPr>
        <p:spPr bwMode="auto">
          <a:xfrm>
            <a:off x="1919289" y="3213101"/>
            <a:ext cx="4143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u</a:t>
            </a:r>
            <a:endParaRPr lang="fr-FR" altLang="fr-FR" sz="2400" b="1">
              <a:latin typeface="Tahoma" panose="020B0604030504040204" pitchFamily="34" charset="0"/>
            </a:endParaRPr>
          </a:p>
        </p:txBody>
      </p:sp>
      <p:sp>
        <p:nvSpPr>
          <p:cNvPr id="78855" name="Text Box 7"/>
          <p:cNvSpPr txBox="1">
            <a:spLocks noChangeArrowheads="1"/>
          </p:cNvSpPr>
          <p:nvPr/>
        </p:nvSpPr>
        <p:spPr bwMode="auto">
          <a:xfrm>
            <a:off x="10056814" y="3284539"/>
            <a:ext cx="4540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b</a:t>
            </a:r>
          </a:p>
        </p:txBody>
      </p:sp>
      <p:sp>
        <p:nvSpPr>
          <p:cNvPr id="78856" name="Line 8"/>
          <p:cNvSpPr>
            <a:spLocks noChangeShapeType="1"/>
          </p:cNvSpPr>
          <p:nvPr/>
        </p:nvSpPr>
        <p:spPr bwMode="auto">
          <a:xfrm>
            <a:off x="6019800" y="32004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8857" name="Line 9"/>
          <p:cNvSpPr>
            <a:spLocks noChangeShapeType="1"/>
          </p:cNvSpPr>
          <p:nvPr/>
        </p:nvSpPr>
        <p:spPr bwMode="auto">
          <a:xfrm>
            <a:off x="6019800" y="9906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8858" name="Text Box 10"/>
          <p:cNvSpPr txBox="1">
            <a:spLocks noChangeArrowheads="1"/>
          </p:cNvSpPr>
          <p:nvPr/>
        </p:nvSpPr>
        <p:spPr bwMode="auto">
          <a:xfrm>
            <a:off x="6384926" y="29368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0</a:t>
            </a:r>
          </a:p>
        </p:txBody>
      </p:sp>
      <p:sp>
        <p:nvSpPr>
          <p:cNvPr id="78859" name="Text Box 11"/>
          <p:cNvSpPr txBox="1">
            <a:spLocks noChangeArrowheads="1"/>
          </p:cNvSpPr>
          <p:nvPr/>
        </p:nvSpPr>
        <p:spPr bwMode="auto">
          <a:xfrm>
            <a:off x="6600826" y="549275"/>
            <a:ext cx="3841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5</a:t>
            </a:r>
          </a:p>
        </p:txBody>
      </p:sp>
      <p:sp>
        <p:nvSpPr>
          <p:cNvPr id="78860" name="Line 12"/>
          <p:cNvSpPr>
            <a:spLocks noChangeShapeType="1"/>
          </p:cNvSpPr>
          <p:nvPr/>
        </p:nvSpPr>
        <p:spPr bwMode="auto">
          <a:xfrm>
            <a:off x="29718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8861" name="Text Box 13"/>
          <p:cNvSpPr txBox="1">
            <a:spLocks noChangeArrowheads="1"/>
          </p:cNvSpPr>
          <p:nvPr/>
        </p:nvSpPr>
        <p:spPr bwMode="auto">
          <a:xfrm>
            <a:off x="2803526" y="29368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0</a:t>
            </a:r>
          </a:p>
        </p:txBody>
      </p:sp>
      <p:sp>
        <p:nvSpPr>
          <p:cNvPr id="78862" name="Line 14"/>
          <p:cNvSpPr>
            <a:spLocks noChangeShapeType="1"/>
          </p:cNvSpPr>
          <p:nvPr/>
        </p:nvSpPr>
        <p:spPr bwMode="auto">
          <a:xfrm>
            <a:off x="57912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8863" name="Text Box 15"/>
          <p:cNvSpPr txBox="1">
            <a:spLocks noChangeArrowheads="1"/>
          </p:cNvSpPr>
          <p:nvPr/>
        </p:nvSpPr>
        <p:spPr bwMode="auto">
          <a:xfrm>
            <a:off x="5470525" y="2957514"/>
            <a:ext cx="5857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12</a:t>
            </a:r>
            <a:endParaRPr lang="fr-FR" altLang="fr-FR" sz="3200" b="1"/>
          </a:p>
        </p:txBody>
      </p:sp>
      <p:sp>
        <p:nvSpPr>
          <p:cNvPr id="78864" name="Line 16"/>
          <p:cNvSpPr>
            <a:spLocks noChangeShapeType="1"/>
          </p:cNvSpPr>
          <p:nvPr/>
        </p:nvSpPr>
        <p:spPr bwMode="auto">
          <a:xfrm>
            <a:off x="6019800" y="57912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8865" name="Text Box 17"/>
          <p:cNvSpPr txBox="1">
            <a:spLocks noChangeArrowheads="1"/>
          </p:cNvSpPr>
          <p:nvPr/>
        </p:nvSpPr>
        <p:spPr bwMode="auto">
          <a:xfrm>
            <a:off x="5470526" y="55276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solidFill>
                  <a:schemeClr val="accent2"/>
                </a:solidFill>
              </a:rPr>
              <a:t>0</a:t>
            </a:r>
          </a:p>
        </p:txBody>
      </p:sp>
      <p:sp>
        <p:nvSpPr>
          <p:cNvPr id="78866" name="Line 18"/>
          <p:cNvSpPr>
            <a:spLocks noChangeShapeType="1"/>
          </p:cNvSpPr>
          <p:nvPr/>
        </p:nvSpPr>
        <p:spPr bwMode="auto">
          <a:xfrm>
            <a:off x="6019800" y="39624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8867" name="Text Box 19"/>
          <p:cNvSpPr txBox="1">
            <a:spLocks noChangeArrowheads="1"/>
          </p:cNvSpPr>
          <p:nvPr/>
        </p:nvSpPr>
        <p:spPr bwMode="auto">
          <a:xfrm>
            <a:off x="5519739" y="3716339"/>
            <a:ext cx="5857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10</a:t>
            </a:r>
            <a:endParaRPr lang="fr-FR" altLang="fr-FR" sz="3200" b="1"/>
          </a:p>
        </p:txBody>
      </p:sp>
      <p:sp>
        <p:nvSpPr>
          <p:cNvPr id="78868" name="Line 20"/>
          <p:cNvSpPr>
            <a:spLocks noChangeShapeType="1"/>
          </p:cNvSpPr>
          <p:nvPr/>
        </p:nvSpPr>
        <p:spPr bwMode="auto">
          <a:xfrm>
            <a:off x="94488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8869" name="Line 21"/>
          <p:cNvSpPr>
            <a:spLocks noChangeShapeType="1"/>
          </p:cNvSpPr>
          <p:nvPr/>
        </p:nvSpPr>
        <p:spPr bwMode="auto">
          <a:xfrm>
            <a:off x="6858000" y="3276600"/>
            <a:ext cx="0" cy="3810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78870" name="Text Box 22"/>
          <p:cNvSpPr txBox="1">
            <a:spLocks noChangeArrowheads="1"/>
          </p:cNvSpPr>
          <p:nvPr/>
        </p:nvSpPr>
        <p:spPr bwMode="auto">
          <a:xfrm>
            <a:off x="9120189" y="3573464"/>
            <a:ext cx="6953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+ 4</a:t>
            </a:r>
            <a:endParaRPr lang="fr-FR" altLang="fr-FR" sz="3200" b="1"/>
          </a:p>
        </p:txBody>
      </p:sp>
      <p:sp>
        <p:nvSpPr>
          <p:cNvPr id="78871" name="Text Box 23"/>
          <p:cNvSpPr txBox="1">
            <a:spLocks noChangeArrowheads="1"/>
          </p:cNvSpPr>
          <p:nvPr/>
        </p:nvSpPr>
        <p:spPr bwMode="auto">
          <a:xfrm>
            <a:off x="6600825" y="3573464"/>
            <a:ext cx="6032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- 4</a:t>
            </a:r>
            <a:endParaRPr lang="fr-FR" altLang="fr-FR" sz="3200" b="1"/>
          </a:p>
        </p:txBody>
      </p:sp>
      <p:sp>
        <p:nvSpPr>
          <p:cNvPr id="78872" name="Espace réservé du numéro de diapositiv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2F4D650-C5BC-4DA0-AD53-9E5BCF5DF841}" type="slidenum">
              <a:rPr lang="fr-FR" altLang="fr-FR">
                <a:solidFill>
                  <a:schemeClr val="tx2"/>
                </a:solidFill>
              </a:rPr>
              <a:pPr eaLnBrk="1" hangingPunct="1"/>
              <a:t>10</a:t>
            </a:fld>
            <a:endParaRPr lang="fr-FR" altLang="fr-FR">
              <a:solidFill>
                <a:schemeClr val="tx2"/>
              </a:solidFill>
            </a:endParaRPr>
          </a:p>
        </p:txBody>
      </p:sp>
      <p:sp>
        <p:nvSpPr>
          <p:cNvPr id="42" name="Étoile à 5 branches 41"/>
          <p:cNvSpPr/>
          <p:nvPr/>
        </p:nvSpPr>
        <p:spPr>
          <a:xfrm>
            <a:off x="8399464" y="3284538"/>
            <a:ext cx="288925" cy="36036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43" name="Étoile à 5 branches 42"/>
          <p:cNvSpPr/>
          <p:nvPr/>
        </p:nvSpPr>
        <p:spPr>
          <a:xfrm>
            <a:off x="6096000" y="1125539"/>
            <a:ext cx="287338" cy="35877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44" name="Étoile à 5 branches 43"/>
          <p:cNvSpPr/>
          <p:nvPr/>
        </p:nvSpPr>
        <p:spPr>
          <a:xfrm>
            <a:off x="3792539" y="3284538"/>
            <a:ext cx="287337" cy="36036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45" name="Étoile à 5 branches 44"/>
          <p:cNvSpPr/>
          <p:nvPr/>
        </p:nvSpPr>
        <p:spPr>
          <a:xfrm>
            <a:off x="6096000" y="5589588"/>
            <a:ext cx="287338" cy="36036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cxnSp>
        <p:nvCxnSpPr>
          <p:cNvPr id="28" name="Connecteur droit 27"/>
          <p:cNvCxnSpPr/>
          <p:nvPr/>
        </p:nvCxnSpPr>
        <p:spPr>
          <a:xfrm>
            <a:off x="6240463" y="1268414"/>
            <a:ext cx="2303462" cy="2232025"/>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6" name="Connecteur droit 25"/>
          <p:cNvCxnSpPr/>
          <p:nvPr/>
        </p:nvCxnSpPr>
        <p:spPr>
          <a:xfrm flipV="1">
            <a:off x="3935413" y="1268414"/>
            <a:ext cx="2305050" cy="2232025"/>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Connecteur droit 31"/>
          <p:cNvCxnSpPr/>
          <p:nvPr/>
        </p:nvCxnSpPr>
        <p:spPr>
          <a:xfrm>
            <a:off x="3935413" y="3500438"/>
            <a:ext cx="2305050" cy="2305050"/>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0" name="Connecteur droit 29"/>
          <p:cNvCxnSpPr/>
          <p:nvPr/>
        </p:nvCxnSpPr>
        <p:spPr>
          <a:xfrm flipH="1">
            <a:off x="6240463" y="3500438"/>
            <a:ext cx="2303462" cy="2305050"/>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sp>
        <p:nvSpPr>
          <p:cNvPr id="78881" name="ZoneTexte 45"/>
          <p:cNvSpPr txBox="1">
            <a:spLocks noChangeArrowheads="1"/>
          </p:cNvSpPr>
          <p:nvPr/>
        </p:nvSpPr>
        <p:spPr bwMode="auto">
          <a:xfrm>
            <a:off x="8328026" y="2924176"/>
            <a:ext cx="3603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solidFill>
                  <a:schemeClr val="accent2"/>
                </a:solidFill>
              </a:rPr>
              <a:t>1</a:t>
            </a:r>
          </a:p>
        </p:txBody>
      </p:sp>
      <p:sp>
        <p:nvSpPr>
          <p:cNvPr id="78882" name="ZoneTexte 46"/>
          <p:cNvSpPr txBox="1">
            <a:spLocks noChangeArrowheads="1"/>
          </p:cNvSpPr>
          <p:nvPr/>
        </p:nvSpPr>
        <p:spPr bwMode="auto">
          <a:xfrm>
            <a:off x="3719513" y="2924176"/>
            <a:ext cx="3603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solidFill>
                  <a:schemeClr val="accent2"/>
                </a:solidFill>
              </a:rPr>
              <a:t>4</a:t>
            </a:r>
          </a:p>
        </p:txBody>
      </p:sp>
      <p:sp>
        <p:nvSpPr>
          <p:cNvPr id="78883" name="ZoneTexte 47"/>
          <p:cNvSpPr txBox="1">
            <a:spLocks noChangeArrowheads="1"/>
          </p:cNvSpPr>
          <p:nvPr/>
        </p:nvSpPr>
        <p:spPr bwMode="auto">
          <a:xfrm>
            <a:off x="5808663" y="836613"/>
            <a:ext cx="863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r>
              <a:rPr lang="fr-FR" altLang="fr-FR" sz="2400" b="1">
                <a:solidFill>
                  <a:schemeClr val="accent2"/>
                </a:solidFill>
              </a:rPr>
              <a:t>4.25</a:t>
            </a:r>
          </a:p>
        </p:txBody>
      </p:sp>
      <p:sp>
        <p:nvSpPr>
          <p:cNvPr id="78884" name="ZoneTexte 48"/>
          <p:cNvSpPr txBox="1">
            <a:spLocks noChangeArrowheads="1"/>
          </p:cNvSpPr>
          <p:nvPr/>
        </p:nvSpPr>
        <p:spPr bwMode="auto">
          <a:xfrm>
            <a:off x="1919288" y="260350"/>
            <a:ext cx="2881312"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Forme du carré magique en situation idéale</a:t>
            </a:r>
          </a:p>
        </p:txBody>
      </p:sp>
    </p:spTree>
    <p:extLst>
      <p:ext uri="{BB962C8B-B14F-4D97-AF65-F5344CB8AC3E}">
        <p14:creationId xmlns:p14="http://schemas.microsoft.com/office/powerpoint/2010/main" val="1448170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3"/>
          <p:cNvSpPr>
            <a:spLocks noGrp="1" noChangeArrowheads="1"/>
          </p:cNvSpPr>
          <p:nvPr>
            <p:ph idx="1"/>
          </p:nvPr>
        </p:nvSpPr>
        <p:spPr>
          <a:xfrm>
            <a:off x="203199" y="383822"/>
            <a:ext cx="11751733" cy="6220177"/>
          </a:xfrm>
        </p:spPr>
        <p:txBody>
          <a:bodyPr>
            <a:normAutofit/>
          </a:bodyPr>
          <a:lstStyle/>
          <a:p>
            <a:r>
              <a:rPr lang="fr-FR" altLang="fr-FR" sz="4000" b="1" i="1" dirty="0"/>
              <a:t>Sachant qu’en 2003, le taux de croissance du PIB en volume sera (prévisions) de 0,5%, le taux de chômage de 9,5%, le taux d’inflation de 1,9% et le solde des transactions courantes de 1,2%. Représentez le carré magique.</a:t>
            </a:r>
          </a:p>
          <a:p>
            <a:r>
              <a:rPr lang="fr-FR" altLang="fr-FR" sz="4000" b="1" i="1" dirty="0"/>
              <a:t>La situation conjoncturelle s’est-elle améliorée ou détériorée ?</a:t>
            </a:r>
          </a:p>
          <a:p>
            <a:pPr>
              <a:buFontTx/>
              <a:buNone/>
            </a:pPr>
            <a:endParaRPr lang="fr-FR" altLang="fr-FR" sz="4000" b="1" dirty="0"/>
          </a:p>
        </p:txBody>
      </p:sp>
      <p:sp>
        <p:nvSpPr>
          <p:cNvPr id="79875" name="Espace réservé du numéro de diapositiv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E5D7893-3C1A-441E-8E59-6C2531B5C4D9}" type="slidenum">
              <a:rPr lang="fr-FR" altLang="fr-FR">
                <a:solidFill>
                  <a:schemeClr val="tx2"/>
                </a:solidFill>
              </a:rPr>
              <a:pPr eaLnBrk="1" hangingPunct="1"/>
              <a:t>11</a:t>
            </a:fld>
            <a:endParaRPr lang="fr-FR" altLang="fr-FR">
              <a:solidFill>
                <a:schemeClr val="tx2"/>
              </a:solidFill>
            </a:endParaRPr>
          </a:p>
        </p:txBody>
      </p:sp>
    </p:spTree>
    <p:extLst>
      <p:ext uri="{BB962C8B-B14F-4D97-AF65-F5344CB8AC3E}">
        <p14:creationId xmlns:p14="http://schemas.microsoft.com/office/powerpoint/2010/main" val="23125805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flipV="1">
            <a:off x="6248400" y="304800"/>
            <a:ext cx="0" cy="6019800"/>
          </a:xfrm>
          <a:prstGeom prst="line">
            <a:avLst/>
          </a:prstGeom>
          <a:noFill/>
          <a:ln w="76200">
            <a:solidFill>
              <a:schemeClr val="tx1"/>
            </a:solidFill>
            <a:miter lim="800000"/>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80899" name="Line 3"/>
          <p:cNvSpPr>
            <a:spLocks noChangeShapeType="1"/>
          </p:cNvSpPr>
          <p:nvPr/>
        </p:nvSpPr>
        <p:spPr bwMode="auto">
          <a:xfrm>
            <a:off x="2438400" y="3505200"/>
            <a:ext cx="7696200" cy="0"/>
          </a:xfrm>
          <a:prstGeom prst="line">
            <a:avLst/>
          </a:prstGeom>
          <a:noFill/>
          <a:ln w="76200">
            <a:solidFill>
              <a:schemeClr val="tx1"/>
            </a:solidFill>
            <a:miter lim="800000"/>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80900" name="Text Box 4"/>
          <p:cNvSpPr txBox="1">
            <a:spLocks noChangeArrowheads="1"/>
          </p:cNvSpPr>
          <p:nvPr/>
        </p:nvSpPr>
        <p:spPr bwMode="auto">
          <a:xfrm>
            <a:off x="5808663" y="1"/>
            <a:ext cx="3540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g</a:t>
            </a:r>
          </a:p>
        </p:txBody>
      </p:sp>
      <p:sp>
        <p:nvSpPr>
          <p:cNvPr id="80901" name="Text Box 5"/>
          <p:cNvSpPr txBox="1">
            <a:spLocks noChangeArrowheads="1"/>
          </p:cNvSpPr>
          <p:nvPr/>
        </p:nvSpPr>
        <p:spPr bwMode="auto">
          <a:xfrm>
            <a:off x="6024564" y="6165850"/>
            <a:ext cx="4095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p</a:t>
            </a:r>
            <a:endParaRPr lang="fr-FR" altLang="fr-FR" sz="3200" b="1">
              <a:latin typeface="Tahoma" panose="020B0604030504040204" pitchFamily="34" charset="0"/>
            </a:endParaRPr>
          </a:p>
        </p:txBody>
      </p:sp>
      <p:sp>
        <p:nvSpPr>
          <p:cNvPr id="80902" name="Text Box 6"/>
          <p:cNvSpPr txBox="1">
            <a:spLocks noChangeArrowheads="1"/>
          </p:cNvSpPr>
          <p:nvPr/>
        </p:nvSpPr>
        <p:spPr bwMode="auto">
          <a:xfrm>
            <a:off x="1919289" y="3213101"/>
            <a:ext cx="4143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u</a:t>
            </a:r>
            <a:endParaRPr lang="fr-FR" altLang="fr-FR" sz="2400" b="1">
              <a:latin typeface="Tahoma" panose="020B0604030504040204" pitchFamily="34" charset="0"/>
            </a:endParaRPr>
          </a:p>
        </p:txBody>
      </p:sp>
      <p:sp>
        <p:nvSpPr>
          <p:cNvPr id="80903" name="Text Box 7"/>
          <p:cNvSpPr txBox="1">
            <a:spLocks noChangeArrowheads="1"/>
          </p:cNvSpPr>
          <p:nvPr/>
        </p:nvSpPr>
        <p:spPr bwMode="auto">
          <a:xfrm>
            <a:off x="10128250" y="3213101"/>
            <a:ext cx="431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b</a:t>
            </a:r>
          </a:p>
        </p:txBody>
      </p:sp>
      <p:sp>
        <p:nvSpPr>
          <p:cNvPr id="80904" name="Line 8"/>
          <p:cNvSpPr>
            <a:spLocks noChangeShapeType="1"/>
          </p:cNvSpPr>
          <p:nvPr/>
        </p:nvSpPr>
        <p:spPr bwMode="auto">
          <a:xfrm>
            <a:off x="6019800" y="32004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0905" name="Line 9"/>
          <p:cNvSpPr>
            <a:spLocks noChangeShapeType="1"/>
          </p:cNvSpPr>
          <p:nvPr/>
        </p:nvSpPr>
        <p:spPr bwMode="auto">
          <a:xfrm>
            <a:off x="6019800" y="9906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0906" name="Text Box 10"/>
          <p:cNvSpPr txBox="1">
            <a:spLocks noChangeArrowheads="1"/>
          </p:cNvSpPr>
          <p:nvPr/>
        </p:nvSpPr>
        <p:spPr bwMode="auto">
          <a:xfrm>
            <a:off x="6384926" y="29368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0</a:t>
            </a:r>
          </a:p>
        </p:txBody>
      </p:sp>
      <p:sp>
        <p:nvSpPr>
          <p:cNvPr id="80907" name="Text Box 11"/>
          <p:cNvSpPr txBox="1">
            <a:spLocks noChangeArrowheads="1"/>
          </p:cNvSpPr>
          <p:nvPr/>
        </p:nvSpPr>
        <p:spPr bwMode="auto">
          <a:xfrm>
            <a:off x="6384926" y="8032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5</a:t>
            </a:r>
          </a:p>
        </p:txBody>
      </p:sp>
      <p:sp>
        <p:nvSpPr>
          <p:cNvPr id="80908" name="Line 12"/>
          <p:cNvSpPr>
            <a:spLocks noChangeShapeType="1"/>
          </p:cNvSpPr>
          <p:nvPr/>
        </p:nvSpPr>
        <p:spPr bwMode="auto">
          <a:xfrm>
            <a:off x="29718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0909" name="Text Box 13"/>
          <p:cNvSpPr txBox="1">
            <a:spLocks noChangeArrowheads="1"/>
          </p:cNvSpPr>
          <p:nvPr/>
        </p:nvSpPr>
        <p:spPr bwMode="auto">
          <a:xfrm>
            <a:off x="2803525" y="2936875"/>
            <a:ext cx="312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a:t>0</a:t>
            </a:r>
          </a:p>
        </p:txBody>
      </p:sp>
      <p:sp>
        <p:nvSpPr>
          <p:cNvPr id="80910" name="Line 14"/>
          <p:cNvSpPr>
            <a:spLocks noChangeShapeType="1"/>
          </p:cNvSpPr>
          <p:nvPr/>
        </p:nvSpPr>
        <p:spPr bwMode="auto">
          <a:xfrm>
            <a:off x="57912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0911" name="Text Box 15"/>
          <p:cNvSpPr txBox="1">
            <a:spLocks noChangeArrowheads="1"/>
          </p:cNvSpPr>
          <p:nvPr/>
        </p:nvSpPr>
        <p:spPr bwMode="auto">
          <a:xfrm>
            <a:off x="5470525" y="2957514"/>
            <a:ext cx="5857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12</a:t>
            </a:r>
            <a:endParaRPr lang="fr-FR" altLang="fr-FR" sz="3200" b="1"/>
          </a:p>
        </p:txBody>
      </p:sp>
      <p:sp>
        <p:nvSpPr>
          <p:cNvPr id="80912" name="Line 16"/>
          <p:cNvSpPr>
            <a:spLocks noChangeShapeType="1"/>
          </p:cNvSpPr>
          <p:nvPr/>
        </p:nvSpPr>
        <p:spPr bwMode="auto">
          <a:xfrm>
            <a:off x="6019800" y="57912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0913" name="Text Box 17"/>
          <p:cNvSpPr txBox="1">
            <a:spLocks noChangeArrowheads="1"/>
          </p:cNvSpPr>
          <p:nvPr/>
        </p:nvSpPr>
        <p:spPr bwMode="auto">
          <a:xfrm>
            <a:off x="5470526" y="5527676"/>
            <a:ext cx="3857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0</a:t>
            </a:r>
          </a:p>
        </p:txBody>
      </p:sp>
      <p:sp>
        <p:nvSpPr>
          <p:cNvPr id="80914" name="Line 18"/>
          <p:cNvSpPr>
            <a:spLocks noChangeShapeType="1"/>
          </p:cNvSpPr>
          <p:nvPr/>
        </p:nvSpPr>
        <p:spPr bwMode="auto">
          <a:xfrm>
            <a:off x="6019800" y="39624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0915" name="Text Box 19"/>
          <p:cNvSpPr txBox="1">
            <a:spLocks noChangeArrowheads="1"/>
          </p:cNvSpPr>
          <p:nvPr/>
        </p:nvSpPr>
        <p:spPr bwMode="auto">
          <a:xfrm>
            <a:off x="5470525" y="3795713"/>
            <a:ext cx="4122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1600"/>
              <a:t>10</a:t>
            </a:r>
            <a:endParaRPr lang="fr-FR" altLang="fr-FR"/>
          </a:p>
        </p:txBody>
      </p:sp>
      <p:sp>
        <p:nvSpPr>
          <p:cNvPr id="80916" name="Line 20"/>
          <p:cNvSpPr>
            <a:spLocks noChangeShapeType="1"/>
          </p:cNvSpPr>
          <p:nvPr/>
        </p:nvSpPr>
        <p:spPr bwMode="auto">
          <a:xfrm>
            <a:off x="94488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0917" name="Line 21"/>
          <p:cNvSpPr>
            <a:spLocks noChangeShapeType="1"/>
          </p:cNvSpPr>
          <p:nvPr/>
        </p:nvSpPr>
        <p:spPr bwMode="auto">
          <a:xfrm>
            <a:off x="6858000" y="3276600"/>
            <a:ext cx="0" cy="3810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0918" name="Text Box 22"/>
          <p:cNvSpPr txBox="1">
            <a:spLocks noChangeArrowheads="1"/>
          </p:cNvSpPr>
          <p:nvPr/>
        </p:nvSpPr>
        <p:spPr bwMode="auto">
          <a:xfrm>
            <a:off x="9204325" y="3033714"/>
            <a:ext cx="6937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t>+ 4</a:t>
            </a:r>
            <a:endParaRPr lang="fr-FR" altLang="fr-FR" sz="3200" b="1"/>
          </a:p>
        </p:txBody>
      </p:sp>
      <p:sp>
        <p:nvSpPr>
          <p:cNvPr id="80919" name="Text Box 23"/>
          <p:cNvSpPr txBox="1">
            <a:spLocks noChangeArrowheads="1"/>
          </p:cNvSpPr>
          <p:nvPr/>
        </p:nvSpPr>
        <p:spPr bwMode="auto">
          <a:xfrm>
            <a:off x="6613525" y="2957513"/>
            <a:ext cx="42511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1600"/>
              <a:t>- 4</a:t>
            </a:r>
            <a:endParaRPr lang="fr-FR" altLang="fr-FR"/>
          </a:p>
        </p:txBody>
      </p:sp>
      <p:sp>
        <p:nvSpPr>
          <p:cNvPr id="80920" name="AutoShape 24"/>
          <p:cNvSpPr>
            <a:spLocks noChangeArrowheads="1"/>
          </p:cNvSpPr>
          <p:nvPr/>
        </p:nvSpPr>
        <p:spPr bwMode="auto">
          <a:xfrm>
            <a:off x="6019800" y="1676400"/>
            <a:ext cx="533400" cy="4572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0921" name="AutoShape 25"/>
          <p:cNvSpPr>
            <a:spLocks noChangeArrowheads="1"/>
          </p:cNvSpPr>
          <p:nvPr/>
        </p:nvSpPr>
        <p:spPr bwMode="auto">
          <a:xfrm>
            <a:off x="4876800" y="3276600"/>
            <a:ext cx="457200" cy="5334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0922" name="AutoShape 26"/>
          <p:cNvSpPr>
            <a:spLocks noChangeArrowheads="1"/>
          </p:cNvSpPr>
          <p:nvPr/>
        </p:nvSpPr>
        <p:spPr bwMode="auto">
          <a:xfrm>
            <a:off x="6019800" y="5334000"/>
            <a:ext cx="457200" cy="5334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fr-FR" altLang="fr-FR"/>
          </a:p>
        </p:txBody>
      </p:sp>
      <p:sp>
        <p:nvSpPr>
          <p:cNvPr id="80923" name="AutoShape 27"/>
          <p:cNvSpPr>
            <a:spLocks noChangeArrowheads="1"/>
          </p:cNvSpPr>
          <p:nvPr/>
        </p:nvSpPr>
        <p:spPr bwMode="auto">
          <a:xfrm>
            <a:off x="8763000" y="3200400"/>
            <a:ext cx="457200" cy="5334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0924" name="Line 28"/>
          <p:cNvSpPr>
            <a:spLocks noChangeShapeType="1"/>
          </p:cNvSpPr>
          <p:nvPr/>
        </p:nvSpPr>
        <p:spPr bwMode="auto">
          <a:xfrm flipV="1">
            <a:off x="6324600" y="3581400"/>
            <a:ext cx="2590800" cy="1981200"/>
          </a:xfrm>
          <a:prstGeom prst="line">
            <a:avLst/>
          </a:prstGeom>
          <a:noFill/>
          <a:ln w="38100">
            <a:solidFill>
              <a:schemeClr val="accent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0925" name="Line 29"/>
          <p:cNvSpPr>
            <a:spLocks noChangeShapeType="1"/>
          </p:cNvSpPr>
          <p:nvPr/>
        </p:nvSpPr>
        <p:spPr bwMode="auto">
          <a:xfrm flipH="1" flipV="1">
            <a:off x="6477000" y="1905000"/>
            <a:ext cx="2514600" cy="1524000"/>
          </a:xfrm>
          <a:prstGeom prst="line">
            <a:avLst/>
          </a:prstGeom>
          <a:noFill/>
          <a:ln w="57150">
            <a:solidFill>
              <a:schemeClr val="accent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0926" name="Line 30"/>
          <p:cNvSpPr>
            <a:spLocks noChangeShapeType="1"/>
          </p:cNvSpPr>
          <p:nvPr/>
        </p:nvSpPr>
        <p:spPr bwMode="auto">
          <a:xfrm flipH="1">
            <a:off x="5181600" y="1905000"/>
            <a:ext cx="1066800" cy="1524000"/>
          </a:xfrm>
          <a:prstGeom prst="line">
            <a:avLst/>
          </a:prstGeom>
          <a:noFill/>
          <a:ln w="57150">
            <a:solidFill>
              <a:schemeClr val="accent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0927" name="Line 31"/>
          <p:cNvSpPr>
            <a:spLocks noChangeShapeType="1"/>
          </p:cNvSpPr>
          <p:nvPr/>
        </p:nvSpPr>
        <p:spPr bwMode="auto">
          <a:xfrm>
            <a:off x="5181600" y="3657600"/>
            <a:ext cx="990600" cy="1905000"/>
          </a:xfrm>
          <a:prstGeom prst="line">
            <a:avLst/>
          </a:prstGeom>
          <a:noFill/>
          <a:ln w="57150">
            <a:solidFill>
              <a:schemeClr val="accent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0928" name="AutoShape 32"/>
          <p:cNvSpPr>
            <a:spLocks noChangeArrowheads="1"/>
          </p:cNvSpPr>
          <p:nvPr/>
        </p:nvSpPr>
        <p:spPr bwMode="auto">
          <a:xfrm>
            <a:off x="6019800" y="2743200"/>
            <a:ext cx="533400" cy="457200"/>
          </a:xfrm>
          <a:prstGeom prst="star4">
            <a:avLst>
              <a:gd name="adj" fmla="val 12500"/>
            </a:avLst>
          </a:prstGeom>
          <a:solidFill>
            <a:schemeClr val="accent2"/>
          </a:solidFill>
          <a:ln w="9525">
            <a:solidFill>
              <a:srgbClr val="FF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0929" name="AutoShape 33"/>
          <p:cNvSpPr>
            <a:spLocks noChangeArrowheads="1"/>
          </p:cNvSpPr>
          <p:nvPr/>
        </p:nvSpPr>
        <p:spPr bwMode="auto">
          <a:xfrm>
            <a:off x="5105400" y="3276600"/>
            <a:ext cx="533400" cy="457200"/>
          </a:xfrm>
          <a:prstGeom prst="star4">
            <a:avLst>
              <a:gd name="adj" fmla="val 12500"/>
            </a:avLst>
          </a:prstGeom>
          <a:solidFill>
            <a:schemeClr val="accent2"/>
          </a:solidFill>
          <a:ln w="9525">
            <a:solidFill>
              <a:srgbClr val="FF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0930" name="AutoShape 34"/>
          <p:cNvSpPr>
            <a:spLocks noChangeArrowheads="1"/>
          </p:cNvSpPr>
          <p:nvPr/>
        </p:nvSpPr>
        <p:spPr bwMode="auto">
          <a:xfrm>
            <a:off x="8229600" y="3276600"/>
            <a:ext cx="533400" cy="457200"/>
          </a:xfrm>
          <a:prstGeom prst="star4">
            <a:avLst>
              <a:gd name="adj" fmla="val 12500"/>
            </a:avLst>
          </a:prstGeom>
          <a:solidFill>
            <a:schemeClr val="accent2"/>
          </a:solidFill>
          <a:ln w="9525">
            <a:solidFill>
              <a:srgbClr val="FF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0931" name="AutoShape 35"/>
          <p:cNvSpPr>
            <a:spLocks noChangeArrowheads="1"/>
          </p:cNvSpPr>
          <p:nvPr/>
        </p:nvSpPr>
        <p:spPr bwMode="auto">
          <a:xfrm>
            <a:off x="6019800" y="5181600"/>
            <a:ext cx="533400" cy="457200"/>
          </a:xfrm>
          <a:prstGeom prst="star4">
            <a:avLst>
              <a:gd name="adj" fmla="val 12500"/>
            </a:avLst>
          </a:prstGeom>
          <a:solidFill>
            <a:schemeClr val="accent2"/>
          </a:solidFill>
          <a:ln w="9525">
            <a:solidFill>
              <a:srgbClr val="FF00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0932" name="Text Box 40"/>
          <p:cNvSpPr txBox="1">
            <a:spLocks noChangeArrowheads="1"/>
          </p:cNvSpPr>
          <p:nvPr/>
        </p:nvSpPr>
        <p:spPr bwMode="auto">
          <a:xfrm>
            <a:off x="1812926" y="117475"/>
            <a:ext cx="2073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0933" name="Text Box 42"/>
          <p:cNvSpPr txBox="1">
            <a:spLocks noChangeArrowheads="1"/>
          </p:cNvSpPr>
          <p:nvPr/>
        </p:nvSpPr>
        <p:spPr bwMode="auto">
          <a:xfrm>
            <a:off x="1812926" y="117475"/>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0934" name="Text Box 44"/>
          <p:cNvSpPr txBox="1">
            <a:spLocks noChangeArrowheads="1"/>
          </p:cNvSpPr>
          <p:nvPr/>
        </p:nvSpPr>
        <p:spPr bwMode="auto">
          <a:xfrm>
            <a:off x="191910" y="117475"/>
            <a:ext cx="5904091"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457200" indent="-457200" eaLnBrk="1" hangingPunct="1">
              <a:buFont typeface="Wingdings" panose="05000000000000000000" pitchFamily="2" charset="2"/>
              <a:buChar char="ü"/>
            </a:pPr>
            <a:r>
              <a:rPr lang="fr-FR" altLang="fr-FR" sz="3200" b="1" i="1" dirty="0">
                <a:solidFill>
                  <a:srgbClr val="FFFF00"/>
                </a:solidFill>
              </a:rPr>
              <a:t>PIB : 0,5%</a:t>
            </a:r>
          </a:p>
          <a:p>
            <a:pPr marL="457200" indent="-457200" eaLnBrk="1" hangingPunct="1">
              <a:buFont typeface="Wingdings" panose="05000000000000000000" pitchFamily="2" charset="2"/>
              <a:buChar char="ü"/>
            </a:pPr>
            <a:r>
              <a:rPr lang="fr-FR" altLang="fr-FR" sz="3200" b="1" i="1" dirty="0">
                <a:solidFill>
                  <a:srgbClr val="FFFF00"/>
                </a:solidFill>
              </a:rPr>
              <a:t>chômage : 9,5%</a:t>
            </a:r>
          </a:p>
          <a:p>
            <a:pPr marL="457200" indent="-457200" eaLnBrk="1" hangingPunct="1">
              <a:buFont typeface="Wingdings" panose="05000000000000000000" pitchFamily="2" charset="2"/>
              <a:buChar char="ü"/>
            </a:pPr>
            <a:r>
              <a:rPr lang="fr-FR" altLang="fr-FR" sz="3200" b="1" i="1" dirty="0">
                <a:solidFill>
                  <a:srgbClr val="FFFF00"/>
                </a:solidFill>
              </a:rPr>
              <a:t>inflation : 1,9%</a:t>
            </a:r>
          </a:p>
          <a:p>
            <a:pPr marL="457200" indent="-457200" eaLnBrk="1" hangingPunct="1">
              <a:buFont typeface="Wingdings" panose="05000000000000000000" pitchFamily="2" charset="2"/>
              <a:buChar char="ü"/>
            </a:pPr>
            <a:r>
              <a:rPr lang="fr-FR" altLang="fr-FR" sz="3200" b="1" i="1" dirty="0">
                <a:solidFill>
                  <a:srgbClr val="FFFF00"/>
                </a:solidFill>
              </a:rPr>
              <a:t>Transactions courantes :1,2%.</a:t>
            </a:r>
          </a:p>
        </p:txBody>
      </p:sp>
      <p:sp>
        <p:nvSpPr>
          <p:cNvPr id="80935" name="Espace réservé du numéro de diapositiv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2A9AD72-8731-43B5-A95E-0E9C80E93C5B}" type="slidenum">
              <a:rPr lang="fr-FR" altLang="fr-FR">
                <a:solidFill>
                  <a:schemeClr val="tx2"/>
                </a:solidFill>
              </a:rPr>
              <a:pPr eaLnBrk="1" hangingPunct="1"/>
              <a:t>12</a:t>
            </a:fld>
            <a:endParaRPr lang="fr-FR" altLang="fr-FR">
              <a:solidFill>
                <a:schemeClr val="tx2"/>
              </a:solidFill>
            </a:endParaRPr>
          </a:p>
        </p:txBody>
      </p:sp>
    </p:spTree>
    <p:extLst>
      <p:ext uri="{BB962C8B-B14F-4D97-AF65-F5344CB8AC3E}">
        <p14:creationId xmlns:p14="http://schemas.microsoft.com/office/powerpoint/2010/main" val="3138217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flipV="1">
            <a:off x="6248400" y="304800"/>
            <a:ext cx="0" cy="6019800"/>
          </a:xfrm>
          <a:prstGeom prst="line">
            <a:avLst/>
          </a:prstGeom>
          <a:noFill/>
          <a:ln w="76200">
            <a:solidFill>
              <a:schemeClr val="tx1"/>
            </a:solidFill>
            <a:miter lim="800000"/>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81923" name="Line 3"/>
          <p:cNvSpPr>
            <a:spLocks noChangeShapeType="1"/>
          </p:cNvSpPr>
          <p:nvPr/>
        </p:nvSpPr>
        <p:spPr bwMode="auto">
          <a:xfrm>
            <a:off x="2438400" y="3505200"/>
            <a:ext cx="7696200" cy="0"/>
          </a:xfrm>
          <a:prstGeom prst="line">
            <a:avLst/>
          </a:prstGeom>
          <a:noFill/>
          <a:ln w="76200">
            <a:solidFill>
              <a:schemeClr val="tx1"/>
            </a:solidFill>
            <a:miter lim="800000"/>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81924" name="Text Box 4"/>
          <p:cNvSpPr txBox="1">
            <a:spLocks noChangeArrowheads="1"/>
          </p:cNvSpPr>
          <p:nvPr/>
        </p:nvSpPr>
        <p:spPr bwMode="auto">
          <a:xfrm>
            <a:off x="6461125" y="261939"/>
            <a:ext cx="355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g</a:t>
            </a:r>
          </a:p>
        </p:txBody>
      </p:sp>
      <p:sp>
        <p:nvSpPr>
          <p:cNvPr id="81925" name="Text Box 5"/>
          <p:cNvSpPr txBox="1">
            <a:spLocks noChangeArrowheads="1"/>
          </p:cNvSpPr>
          <p:nvPr/>
        </p:nvSpPr>
        <p:spPr bwMode="auto">
          <a:xfrm>
            <a:off x="6024564" y="6165850"/>
            <a:ext cx="4095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p</a:t>
            </a:r>
            <a:endParaRPr lang="fr-FR" altLang="fr-FR" sz="3200" b="1">
              <a:latin typeface="Tahoma" panose="020B0604030504040204" pitchFamily="34" charset="0"/>
            </a:endParaRPr>
          </a:p>
        </p:txBody>
      </p:sp>
      <p:sp>
        <p:nvSpPr>
          <p:cNvPr id="81926" name="Text Box 6"/>
          <p:cNvSpPr txBox="1">
            <a:spLocks noChangeArrowheads="1"/>
          </p:cNvSpPr>
          <p:nvPr/>
        </p:nvSpPr>
        <p:spPr bwMode="auto">
          <a:xfrm>
            <a:off x="1992313" y="3213101"/>
            <a:ext cx="412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u</a:t>
            </a:r>
            <a:endParaRPr lang="fr-FR" altLang="fr-FR" sz="2400" b="1">
              <a:latin typeface="Tahoma" panose="020B0604030504040204" pitchFamily="34" charset="0"/>
            </a:endParaRPr>
          </a:p>
        </p:txBody>
      </p:sp>
      <p:sp>
        <p:nvSpPr>
          <p:cNvPr id="81927" name="Text Box 7"/>
          <p:cNvSpPr txBox="1">
            <a:spLocks noChangeArrowheads="1"/>
          </p:cNvSpPr>
          <p:nvPr/>
        </p:nvSpPr>
        <p:spPr bwMode="auto">
          <a:xfrm>
            <a:off x="10056814" y="3213101"/>
            <a:ext cx="4540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800" b="1">
                <a:latin typeface="Tahoma" panose="020B0604030504040204" pitchFamily="34" charset="0"/>
              </a:rPr>
              <a:t>b</a:t>
            </a:r>
          </a:p>
        </p:txBody>
      </p:sp>
      <p:sp>
        <p:nvSpPr>
          <p:cNvPr id="81928" name="Line 8"/>
          <p:cNvSpPr>
            <a:spLocks noChangeShapeType="1"/>
          </p:cNvSpPr>
          <p:nvPr/>
        </p:nvSpPr>
        <p:spPr bwMode="auto">
          <a:xfrm>
            <a:off x="6019800" y="32004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29" name="Line 9"/>
          <p:cNvSpPr>
            <a:spLocks noChangeShapeType="1"/>
          </p:cNvSpPr>
          <p:nvPr/>
        </p:nvSpPr>
        <p:spPr bwMode="auto">
          <a:xfrm>
            <a:off x="6019800" y="9906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30" name="Text Box 10"/>
          <p:cNvSpPr txBox="1">
            <a:spLocks noChangeArrowheads="1"/>
          </p:cNvSpPr>
          <p:nvPr/>
        </p:nvSpPr>
        <p:spPr bwMode="auto">
          <a:xfrm>
            <a:off x="6384925" y="2936875"/>
            <a:ext cx="312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a:t>0</a:t>
            </a:r>
          </a:p>
        </p:txBody>
      </p:sp>
      <p:sp>
        <p:nvSpPr>
          <p:cNvPr id="81932" name="Line 12"/>
          <p:cNvSpPr>
            <a:spLocks noChangeShapeType="1"/>
          </p:cNvSpPr>
          <p:nvPr/>
        </p:nvSpPr>
        <p:spPr bwMode="auto">
          <a:xfrm>
            <a:off x="29718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34" name="Line 14"/>
          <p:cNvSpPr>
            <a:spLocks noChangeShapeType="1"/>
          </p:cNvSpPr>
          <p:nvPr/>
        </p:nvSpPr>
        <p:spPr bwMode="auto">
          <a:xfrm>
            <a:off x="57912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36" name="Line 16"/>
          <p:cNvSpPr>
            <a:spLocks noChangeShapeType="1"/>
          </p:cNvSpPr>
          <p:nvPr/>
        </p:nvSpPr>
        <p:spPr bwMode="auto">
          <a:xfrm>
            <a:off x="6019800" y="57912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37" name="Text Box 17"/>
          <p:cNvSpPr txBox="1">
            <a:spLocks noChangeArrowheads="1"/>
          </p:cNvSpPr>
          <p:nvPr/>
        </p:nvSpPr>
        <p:spPr bwMode="auto">
          <a:xfrm>
            <a:off x="5470525" y="5527675"/>
            <a:ext cx="3273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000" b="1" dirty="0"/>
              <a:t>0</a:t>
            </a:r>
          </a:p>
        </p:txBody>
      </p:sp>
      <p:sp>
        <p:nvSpPr>
          <p:cNvPr id="81938" name="Line 18"/>
          <p:cNvSpPr>
            <a:spLocks noChangeShapeType="1"/>
          </p:cNvSpPr>
          <p:nvPr/>
        </p:nvSpPr>
        <p:spPr bwMode="auto">
          <a:xfrm>
            <a:off x="6019800" y="3962400"/>
            <a:ext cx="381000" cy="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40" name="Line 20"/>
          <p:cNvSpPr>
            <a:spLocks noChangeShapeType="1"/>
          </p:cNvSpPr>
          <p:nvPr/>
        </p:nvSpPr>
        <p:spPr bwMode="auto">
          <a:xfrm>
            <a:off x="9448800" y="3352800"/>
            <a:ext cx="0" cy="3048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41" name="Line 21"/>
          <p:cNvSpPr>
            <a:spLocks noChangeShapeType="1"/>
          </p:cNvSpPr>
          <p:nvPr/>
        </p:nvSpPr>
        <p:spPr bwMode="auto">
          <a:xfrm>
            <a:off x="6858000" y="3276600"/>
            <a:ext cx="0" cy="381000"/>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44" name="AutoShape 24"/>
          <p:cNvSpPr>
            <a:spLocks noChangeArrowheads="1"/>
          </p:cNvSpPr>
          <p:nvPr/>
        </p:nvSpPr>
        <p:spPr bwMode="auto">
          <a:xfrm>
            <a:off x="5981700" y="1687223"/>
            <a:ext cx="533400" cy="4572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1945" name="AutoShape 25"/>
          <p:cNvSpPr>
            <a:spLocks noChangeArrowheads="1"/>
          </p:cNvSpPr>
          <p:nvPr/>
        </p:nvSpPr>
        <p:spPr bwMode="auto">
          <a:xfrm>
            <a:off x="4876800" y="3276600"/>
            <a:ext cx="457200" cy="5334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1946" name="AutoShape 26"/>
          <p:cNvSpPr>
            <a:spLocks noChangeArrowheads="1"/>
          </p:cNvSpPr>
          <p:nvPr/>
        </p:nvSpPr>
        <p:spPr bwMode="auto">
          <a:xfrm>
            <a:off x="6019800" y="5334000"/>
            <a:ext cx="457200" cy="5334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fr-FR" altLang="fr-FR"/>
          </a:p>
        </p:txBody>
      </p:sp>
      <p:sp>
        <p:nvSpPr>
          <p:cNvPr id="81947" name="AutoShape 27"/>
          <p:cNvSpPr>
            <a:spLocks noChangeArrowheads="1"/>
          </p:cNvSpPr>
          <p:nvPr/>
        </p:nvSpPr>
        <p:spPr bwMode="auto">
          <a:xfrm>
            <a:off x="8692272" y="3213101"/>
            <a:ext cx="457200" cy="533400"/>
          </a:xfrm>
          <a:prstGeom prst="star4">
            <a:avLst>
              <a:gd name="adj" fmla="val 125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1948" name="Line 28"/>
          <p:cNvSpPr>
            <a:spLocks noChangeShapeType="1"/>
          </p:cNvSpPr>
          <p:nvPr/>
        </p:nvSpPr>
        <p:spPr bwMode="auto">
          <a:xfrm flipV="1">
            <a:off x="6324600" y="3581400"/>
            <a:ext cx="2590800" cy="1981200"/>
          </a:xfrm>
          <a:prstGeom prst="line">
            <a:avLst/>
          </a:prstGeom>
          <a:noFill/>
          <a:ln w="57150">
            <a:solidFill>
              <a:srgbClr val="FF0000"/>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49" name="Line 29"/>
          <p:cNvSpPr>
            <a:spLocks noChangeShapeType="1"/>
          </p:cNvSpPr>
          <p:nvPr/>
        </p:nvSpPr>
        <p:spPr bwMode="auto">
          <a:xfrm flipH="1" flipV="1">
            <a:off x="6326187" y="1905000"/>
            <a:ext cx="2514600" cy="1524000"/>
          </a:xfrm>
          <a:prstGeom prst="line">
            <a:avLst/>
          </a:prstGeom>
          <a:noFill/>
          <a:ln w="57150">
            <a:solidFill>
              <a:srgbClr val="FF0000"/>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50" name="Line 30"/>
          <p:cNvSpPr>
            <a:spLocks noChangeShapeType="1"/>
          </p:cNvSpPr>
          <p:nvPr/>
        </p:nvSpPr>
        <p:spPr bwMode="auto">
          <a:xfrm flipH="1">
            <a:off x="5181600" y="1905000"/>
            <a:ext cx="1066800" cy="1524000"/>
          </a:xfrm>
          <a:prstGeom prst="line">
            <a:avLst/>
          </a:prstGeom>
          <a:noFill/>
          <a:ln w="57150">
            <a:solidFill>
              <a:srgbClr val="FF0000"/>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51" name="Line 31"/>
          <p:cNvSpPr>
            <a:spLocks noChangeShapeType="1"/>
          </p:cNvSpPr>
          <p:nvPr/>
        </p:nvSpPr>
        <p:spPr bwMode="auto">
          <a:xfrm>
            <a:off x="5181600" y="3657600"/>
            <a:ext cx="990600" cy="1905000"/>
          </a:xfrm>
          <a:prstGeom prst="line">
            <a:avLst/>
          </a:prstGeom>
          <a:noFill/>
          <a:ln w="57150">
            <a:solidFill>
              <a:schemeClr val="accent1"/>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52" name="AutoShape 32"/>
          <p:cNvSpPr>
            <a:spLocks noChangeArrowheads="1"/>
          </p:cNvSpPr>
          <p:nvPr/>
        </p:nvSpPr>
        <p:spPr bwMode="auto">
          <a:xfrm>
            <a:off x="6019800" y="2743200"/>
            <a:ext cx="533400" cy="457200"/>
          </a:xfrm>
          <a:prstGeom prst="star4">
            <a:avLst>
              <a:gd name="adj" fmla="val 12500"/>
            </a:avLst>
          </a:prstGeom>
          <a:solidFill>
            <a:schemeClr val="accent2"/>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1953" name="AutoShape 33"/>
          <p:cNvSpPr>
            <a:spLocks noChangeArrowheads="1"/>
          </p:cNvSpPr>
          <p:nvPr/>
        </p:nvSpPr>
        <p:spPr bwMode="auto">
          <a:xfrm>
            <a:off x="5105400" y="3276600"/>
            <a:ext cx="533400" cy="457200"/>
          </a:xfrm>
          <a:prstGeom prst="star4">
            <a:avLst>
              <a:gd name="adj" fmla="val 12500"/>
            </a:avLst>
          </a:prstGeom>
          <a:solidFill>
            <a:schemeClr val="accent2"/>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1954" name="AutoShape 34"/>
          <p:cNvSpPr>
            <a:spLocks noChangeArrowheads="1"/>
          </p:cNvSpPr>
          <p:nvPr/>
        </p:nvSpPr>
        <p:spPr bwMode="auto">
          <a:xfrm>
            <a:off x="8229600" y="3276600"/>
            <a:ext cx="533400" cy="457200"/>
          </a:xfrm>
          <a:prstGeom prst="star4">
            <a:avLst>
              <a:gd name="adj" fmla="val 12500"/>
            </a:avLst>
          </a:prstGeom>
          <a:solidFill>
            <a:schemeClr val="accent2"/>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1955" name="AutoShape 35"/>
          <p:cNvSpPr>
            <a:spLocks noChangeArrowheads="1"/>
          </p:cNvSpPr>
          <p:nvPr/>
        </p:nvSpPr>
        <p:spPr bwMode="auto">
          <a:xfrm>
            <a:off x="6019800" y="5181600"/>
            <a:ext cx="533400" cy="457200"/>
          </a:xfrm>
          <a:prstGeom prst="star4">
            <a:avLst>
              <a:gd name="adj" fmla="val 12500"/>
            </a:avLst>
          </a:prstGeom>
          <a:solidFill>
            <a:schemeClr val="accent2"/>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r-FR" altLang="fr-FR"/>
          </a:p>
        </p:txBody>
      </p:sp>
      <p:sp>
        <p:nvSpPr>
          <p:cNvPr id="81956" name="Line 36"/>
          <p:cNvSpPr>
            <a:spLocks noChangeShapeType="1"/>
          </p:cNvSpPr>
          <p:nvPr/>
        </p:nvSpPr>
        <p:spPr bwMode="auto">
          <a:xfrm flipV="1">
            <a:off x="5410200" y="2971800"/>
            <a:ext cx="838200" cy="533400"/>
          </a:xfrm>
          <a:prstGeom prst="line">
            <a:avLst/>
          </a:prstGeom>
          <a:noFill/>
          <a:ln w="76200">
            <a:solidFill>
              <a:schemeClr val="accent2">
                <a:lumMod val="75000"/>
              </a:schemeClr>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58" name="Line 38"/>
          <p:cNvSpPr>
            <a:spLocks noChangeShapeType="1"/>
          </p:cNvSpPr>
          <p:nvPr/>
        </p:nvSpPr>
        <p:spPr bwMode="auto">
          <a:xfrm flipH="1">
            <a:off x="6324600" y="3505200"/>
            <a:ext cx="2209800" cy="1905000"/>
          </a:xfrm>
          <a:prstGeom prst="line">
            <a:avLst/>
          </a:prstGeom>
          <a:noFill/>
          <a:ln w="76200">
            <a:solidFill>
              <a:schemeClr val="accent2">
                <a:lumMod val="75000"/>
              </a:schemeClr>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59" name="Line 39"/>
          <p:cNvSpPr>
            <a:spLocks noChangeShapeType="1"/>
          </p:cNvSpPr>
          <p:nvPr/>
        </p:nvSpPr>
        <p:spPr bwMode="auto">
          <a:xfrm>
            <a:off x="5410200" y="3505200"/>
            <a:ext cx="914400" cy="1905000"/>
          </a:xfrm>
          <a:prstGeom prst="line">
            <a:avLst/>
          </a:prstGeom>
          <a:noFill/>
          <a:ln w="76200">
            <a:solidFill>
              <a:schemeClr val="accent2">
                <a:lumMod val="75000"/>
              </a:schemeClr>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60" name="Espace réservé du numéro de diapositiv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285815F6-2409-4632-9903-17B36FFF27F1}" type="slidenum">
              <a:rPr lang="fr-FR" altLang="fr-FR">
                <a:solidFill>
                  <a:schemeClr val="tx2"/>
                </a:solidFill>
              </a:rPr>
              <a:pPr eaLnBrk="1" hangingPunct="1"/>
              <a:t>13</a:t>
            </a:fld>
            <a:endParaRPr lang="fr-FR" altLang="fr-FR">
              <a:solidFill>
                <a:schemeClr val="tx2"/>
              </a:solidFill>
            </a:endParaRPr>
          </a:p>
        </p:txBody>
      </p:sp>
      <p:sp>
        <p:nvSpPr>
          <p:cNvPr id="81957" name="Line 37"/>
          <p:cNvSpPr>
            <a:spLocks noChangeShapeType="1"/>
          </p:cNvSpPr>
          <p:nvPr/>
        </p:nvSpPr>
        <p:spPr bwMode="auto">
          <a:xfrm>
            <a:off x="6248400" y="2971800"/>
            <a:ext cx="2209800" cy="533400"/>
          </a:xfrm>
          <a:prstGeom prst="line">
            <a:avLst/>
          </a:prstGeom>
          <a:noFill/>
          <a:ln w="76200">
            <a:solidFill>
              <a:schemeClr val="accent2">
                <a:lumMod val="75000"/>
              </a:schemeClr>
            </a:solidFill>
            <a:miter lim="800000"/>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81939" name="Text Box 19"/>
          <p:cNvSpPr txBox="1">
            <a:spLocks noChangeArrowheads="1"/>
          </p:cNvSpPr>
          <p:nvPr/>
        </p:nvSpPr>
        <p:spPr bwMode="auto">
          <a:xfrm>
            <a:off x="5470525" y="3795713"/>
            <a:ext cx="470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000" b="1"/>
              <a:t>10</a:t>
            </a:r>
            <a:endParaRPr lang="fr-FR" altLang="fr-FR" sz="2400" b="1"/>
          </a:p>
        </p:txBody>
      </p:sp>
      <p:sp>
        <p:nvSpPr>
          <p:cNvPr id="81935" name="Text Box 15"/>
          <p:cNvSpPr txBox="1">
            <a:spLocks noChangeArrowheads="1"/>
          </p:cNvSpPr>
          <p:nvPr/>
        </p:nvSpPr>
        <p:spPr bwMode="auto">
          <a:xfrm>
            <a:off x="5470525" y="2957513"/>
            <a:ext cx="470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000" b="1" dirty="0"/>
              <a:t>12</a:t>
            </a:r>
            <a:endParaRPr lang="fr-FR" altLang="fr-FR" sz="2400" b="1" dirty="0"/>
          </a:p>
        </p:txBody>
      </p:sp>
      <p:sp>
        <p:nvSpPr>
          <p:cNvPr id="81943" name="Text Box 23"/>
          <p:cNvSpPr txBox="1">
            <a:spLocks noChangeArrowheads="1"/>
          </p:cNvSpPr>
          <p:nvPr/>
        </p:nvSpPr>
        <p:spPr bwMode="auto">
          <a:xfrm>
            <a:off x="6613525" y="2957513"/>
            <a:ext cx="4828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000" b="1"/>
              <a:t>- 4</a:t>
            </a:r>
            <a:endParaRPr lang="fr-FR" altLang="fr-FR" sz="2400" b="1"/>
          </a:p>
        </p:txBody>
      </p:sp>
      <p:sp>
        <p:nvSpPr>
          <p:cNvPr id="81942" name="Text Box 22"/>
          <p:cNvSpPr txBox="1">
            <a:spLocks noChangeArrowheads="1"/>
          </p:cNvSpPr>
          <p:nvPr/>
        </p:nvSpPr>
        <p:spPr bwMode="auto">
          <a:xfrm>
            <a:off x="9204325" y="3033713"/>
            <a:ext cx="5469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000" b="1" dirty="0"/>
              <a:t>+ 4</a:t>
            </a:r>
            <a:endParaRPr lang="fr-FR" altLang="fr-FR" sz="2400" b="1" dirty="0"/>
          </a:p>
        </p:txBody>
      </p:sp>
      <p:sp>
        <p:nvSpPr>
          <p:cNvPr id="81933" name="Text Box 13"/>
          <p:cNvSpPr txBox="1">
            <a:spLocks noChangeArrowheads="1"/>
          </p:cNvSpPr>
          <p:nvPr/>
        </p:nvSpPr>
        <p:spPr bwMode="auto">
          <a:xfrm>
            <a:off x="2803525" y="2936875"/>
            <a:ext cx="3273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000" b="1" dirty="0"/>
              <a:t>0</a:t>
            </a:r>
          </a:p>
        </p:txBody>
      </p:sp>
      <p:sp>
        <p:nvSpPr>
          <p:cNvPr id="81931" name="Text Box 11"/>
          <p:cNvSpPr txBox="1">
            <a:spLocks noChangeArrowheads="1"/>
          </p:cNvSpPr>
          <p:nvPr/>
        </p:nvSpPr>
        <p:spPr bwMode="auto">
          <a:xfrm>
            <a:off x="6384925" y="803275"/>
            <a:ext cx="3273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r-FR" altLang="fr-FR" sz="2000" b="1" dirty="0"/>
              <a:t>5</a:t>
            </a:r>
          </a:p>
        </p:txBody>
      </p:sp>
    </p:spTree>
    <p:extLst>
      <p:ext uri="{BB962C8B-B14F-4D97-AF65-F5344CB8AC3E}">
        <p14:creationId xmlns:p14="http://schemas.microsoft.com/office/powerpoint/2010/main" val="808531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re 1"/>
          <p:cNvSpPr>
            <a:spLocks noGrp="1"/>
          </p:cNvSpPr>
          <p:nvPr>
            <p:ph type="title"/>
          </p:nvPr>
        </p:nvSpPr>
        <p:spPr>
          <a:xfrm>
            <a:off x="180623" y="270935"/>
            <a:ext cx="11559821" cy="872836"/>
          </a:xfrm>
        </p:spPr>
        <p:txBody>
          <a:bodyPr anchor="ctr">
            <a:normAutofit/>
          </a:bodyPr>
          <a:lstStyle/>
          <a:p>
            <a:pPr>
              <a:defRPr/>
            </a:pPr>
            <a:r>
              <a:rPr lang="fr-FR" sz="2800" dirty="0">
                <a:solidFill>
                  <a:srgbClr val="FFC000"/>
                </a:solidFill>
              </a:rPr>
              <a:t>I.2 - Les objectifs des autorités à court terme</a:t>
            </a:r>
          </a:p>
        </p:txBody>
      </p:sp>
      <p:sp>
        <p:nvSpPr>
          <p:cNvPr id="82947" name="Espace réservé du contenu 2"/>
          <p:cNvSpPr>
            <a:spLocks noGrp="1"/>
          </p:cNvSpPr>
          <p:nvPr>
            <p:ph idx="1"/>
          </p:nvPr>
        </p:nvSpPr>
        <p:spPr>
          <a:xfrm>
            <a:off x="180623" y="1143772"/>
            <a:ext cx="11086934" cy="5516672"/>
          </a:xfrm>
        </p:spPr>
        <p:txBody>
          <a:bodyPr>
            <a:noAutofit/>
          </a:bodyPr>
          <a:lstStyle/>
          <a:p>
            <a:pPr>
              <a:lnSpc>
                <a:spcPct val="100000"/>
              </a:lnSpc>
            </a:pPr>
            <a:r>
              <a:rPr lang="fr-FR" altLang="fr-FR" sz="3000" b="1" dirty="0">
                <a:solidFill>
                  <a:srgbClr val="FF0000"/>
                </a:solidFill>
              </a:rPr>
              <a:t>Une croissance effective égale à la croissance potentielle:</a:t>
            </a:r>
            <a:r>
              <a:rPr lang="fr-FR" altLang="fr-FR" sz="3000" b="1" dirty="0"/>
              <a:t> la croissance potentielle est la croissance qui correspond à un fonctionnement à plein régime de l’économie. À court terme les responsables politiques ne peuvent pas espérer dépasser cette croissance potentielle, cet écart entre les deux croissances est l’</a:t>
            </a:r>
            <a:r>
              <a:rPr lang="fr-FR" altLang="fr-FR" sz="3000" b="1" i="1" dirty="0"/>
              <a:t>output gap.</a:t>
            </a:r>
            <a:r>
              <a:rPr lang="fr-FR" altLang="fr-FR" sz="3000" b="1" dirty="0"/>
              <a:t> À long terme, le niveau de capital humain doit être augmenté via des politiques structurelles et il faut dynamiser l’économie (2009 : 42 milliards € en R&amp;D pour la France). La croissance potentielle dépend de caractéristiques structurelles comme la composition sectorielle de l’économie.</a:t>
            </a:r>
            <a:endParaRPr lang="fr-FR" altLang="fr-FR" sz="3000" b="1" i="1" dirty="0"/>
          </a:p>
          <a:p>
            <a:pPr>
              <a:lnSpc>
                <a:spcPct val="100000"/>
              </a:lnSpc>
            </a:pPr>
            <a:endParaRPr lang="fr-FR" altLang="fr-FR" sz="3000" b="1" dirty="0"/>
          </a:p>
        </p:txBody>
      </p:sp>
      <p:sp>
        <p:nvSpPr>
          <p:cNvPr id="82948" name="Espace réservé du numéro de diapositive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83C0CB1-B3D9-4FA6-93C2-27970EB28F6F}" type="slidenum">
              <a:rPr lang="fr-FR" altLang="fr-FR">
                <a:solidFill>
                  <a:schemeClr val="tx2"/>
                </a:solidFill>
              </a:rPr>
              <a:pPr eaLnBrk="1" hangingPunct="1"/>
              <a:t>14</a:t>
            </a:fld>
            <a:endParaRPr lang="fr-FR" altLang="fr-FR">
              <a:solidFill>
                <a:schemeClr val="tx2"/>
              </a:solidFill>
            </a:endParaRPr>
          </a:p>
        </p:txBody>
      </p:sp>
    </p:spTree>
    <p:extLst>
      <p:ext uri="{BB962C8B-B14F-4D97-AF65-F5344CB8AC3E}">
        <p14:creationId xmlns:p14="http://schemas.microsoft.com/office/powerpoint/2010/main" val="13011485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Espace réservé du contenu 2"/>
          <p:cNvSpPr>
            <a:spLocks noGrp="1"/>
          </p:cNvSpPr>
          <p:nvPr>
            <p:ph idx="1"/>
          </p:nvPr>
        </p:nvSpPr>
        <p:spPr>
          <a:xfrm>
            <a:off x="374073" y="282221"/>
            <a:ext cx="11346872" cy="6254045"/>
          </a:xfrm>
        </p:spPr>
        <p:txBody>
          <a:bodyPr>
            <a:noAutofit/>
          </a:bodyPr>
          <a:lstStyle/>
          <a:p>
            <a:pPr marL="411480">
              <a:lnSpc>
                <a:spcPct val="100000"/>
              </a:lnSpc>
              <a:buFont typeface="Wingdings"/>
              <a:buChar char=""/>
              <a:defRPr/>
            </a:pPr>
            <a:r>
              <a:rPr lang="fr-FR" sz="3200" b="1" dirty="0">
                <a:solidFill>
                  <a:srgbClr val="FF0000"/>
                </a:solidFill>
              </a:rPr>
              <a:t>Quel objectif pour l’emploi ? </a:t>
            </a:r>
            <a:r>
              <a:rPr lang="fr-FR" sz="3200" b="1" dirty="0"/>
              <a:t>Le taux de chômage naturel (NAIRU : </a:t>
            </a:r>
            <a:r>
              <a:rPr lang="fr-FR" sz="3200" b="1" i="1" dirty="0">
                <a:solidFill>
                  <a:srgbClr val="FFFF00"/>
                </a:solidFill>
              </a:rPr>
              <a:t>Non </a:t>
            </a:r>
            <a:r>
              <a:rPr lang="fr-FR" sz="3200" b="1" i="1" dirty="0" err="1">
                <a:solidFill>
                  <a:srgbClr val="FFFF00"/>
                </a:solidFill>
              </a:rPr>
              <a:t>Accelerating</a:t>
            </a:r>
            <a:r>
              <a:rPr lang="fr-FR" sz="3200" b="1" i="1" dirty="0">
                <a:solidFill>
                  <a:srgbClr val="FFFF00"/>
                </a:solidFill>
              </a:rPr>
              <a:t> Inflation Rates of </a:t>
            </a:r>
            <a:r>
              <a:rPr lang="fr-FR" sz="3200" b="1" i="1" dirty="0" err="1">
                <a:solidFill>
                  <a:srgbClr val="FFFF00"/>
                </a:solidFill>
              </a:rPr>
              <a:t>Unemployment</a:t>
            </a:r>
            <a:r>
              <a:rPr lang="fr-FR" sz="3200" b="1" i="1" dirty="0"/>
              <a:t>). Le taux de chômage naturel </a:t>
            </a:r>
            <a:r>
              <a:rPr lang="fr-FR" sz="3200" b="1" dirty="0"/>
              <a:t>n’est en effet pas réaliste dans une économie mais il peut être imaginé dans un système de concurrence pure et parfaite ou dans une économie de type soviétique figée et sans dynamique. L’objectif doit être plus réaliste, dans le </a:t>
            </a:r>
            <a:r>
              <a:rPr lang="fr-FR" sz="3200" b="1" dirty="0" err="1"/>
              <a:t>mainstream</a:t>
            </a:r>
            <a:r>
              <a:rPr lang="fr-FR" sz="3200" b="1" dirty="0"/>
              <a:t> contemporain, le taux de chômage visé correspond au NAIRU. </a:t>
            </a:r>
          </a:p>
          <a:p>
            <a:pPr marL="411480">
              <a:lnSpc>
                <a:spcPct val="100000"/>
              </a:lnSpc>
              <a:buFont typeface="Wingdings"/>
              <a:buChar char=""/>
              <a:defRPr/>
            </a:pPr>
            <a:r>
              <a:rPr lang="fr-FR" sz="3200" b="1" dirty="0"/>
              <a:t>Le NAIRU est un taux de chômage dit d’équilibre général, ce niveau de chômage ne va pas entrainer de perturbations inflationnistes.</a:t>
            </a:r>
          </a:p>
        </p:txBody>
      </p:sp>
      <p:sp>
        <p:nvSpPr>
          <p:cNvPr id="83971" name="Espace réservé du numéro de diapositive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06E12CA-6E98-48E6-AF22-649391B7BAAF}" type="slidenum">
              <a:rPr lang="fr-FR" altLang="fr-FR">
                <a:solidFill>
                  <a:schemeClr val="tx2"/>
                </a:solidFill>
              </a:rPr>
              <a:pPr eaLnBrk="1" hangingPunct="1"/>
              <a:t>15</a:t>
            </a:fld>
            <a:endParaRPr lang="fr-FR" altLang="fr-FR">
              <a:solidFill>
                <a:schemeClr val="tx2"/>
              </a:solidFill>
            </a:endParaRPr>
          </a:p>
        </p:txBody>
      </p:sp>
    </p:spTree>
    <p:extLst>
      <p:ext uri="{BB962C8B-B14F-4D97-AF65-F5344CB8AC3E}">
        <p14:creationId xmlns:p14="http://schemas.microsoft.com/office/powerpoint/2010/main" val="26125001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Espace réservé du contenu 2"/>
          <p:cNvSpPr>
            <a:spLocks noGrp="1"/>
          </p:cNvSpPr>
          <p:nvPr>
            <p:ph idx="1"/>
          </p:nvPr>
        </p:nvSpPr>
        <p:spPr>
          <a:xfrm>
            <a:off x="332509" y="270934"/>
            <a:ext cx="11499273" cy="6321778"/>
          </a:xfrm>
        </p:spPr>
        <p:txBody>
          <a:bodyPr>
            <a:noAutofit/>
          </a:bodyPr>
          <a:lstStyle/>
          <a:p>
            <a:pPr marL="411480">
              <a:lnSpc>
                <a:spcPct val="100000"/>
              </a:lnSpc>
              <a:buFont typeface="Wingdings"/>
              <a:buChar char=""/>
              <a:defRPr/>
            </a:pPr>
            <a:r>
              <a:rPr lang="fr-FR" sz="3200" b="1" dirty="0"/>
              <a:t>Si on descend sous le NAIRU c’est un facteur d’inflation si on est au dessus c’est un facteur déflationniste. </a:t>
            </a:r>
            <a:r>
              <a:rPr lang="fr-FR" sz="3200" b="1" dirty="0">
                <a:solidFill>
                  <a:srgbClr val="20E86C"/>
                </a:solidFill>
              </a:rPr>
              <a:t>Aux USA on le situe à 5,5% et en France on le situe à 7,5%. </a:t>
            </a:r>
            <a:r>
              <a:rPr lang="fr-FR" sz="3200" b="1" dirty="0"/>
              <a:t>Ce taux de chômage naturel dépend de caractéristiques structurelles de l’économie comme la mobilité de la main d’œuvre, des caractéristiques de l’assurance chômage. À court terme, l’enjeu pour le gouvernement est d’amener le taux de chômage effectif vers le taux de chômage naturel. À long terme le taux de chômage reviendrait toujours vers le taux de chômage naturel.</a:t>
            </a:r>
          </a:p>
        </p:txBody>
      </p:sp>
      <p:sp>
        <p:nvSpPr>
          <p:cNvPr id="84995" name="Espace réservé du numéro de diapositive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20CF3EE-46E6-4033-8887-A566021F8E17}" type="slidenum">
              <a:rPr lang="fr-FR" altLang="fr-FR">
                <a:solidFill>
                  <a:schemeClr val="tx2"/>
                </a:solidFill>
              </a:rPr>
              <a:pPr eaLnBrk="1" hangingPunct="1"/>
              <a:t>16</a:t>
            </a:fld>
            <a:endParaRPr lang="fr-FR" altLang="fr-FR">
              <a:solidFill>
                <a:schemeClr val="tx2"/>
              </a:solidFill>
            </a:endParaRPr>
          </a:p>
        </p:txBody>
      </p:sp>
    </p:spTree>
    <p:extLst>
      <p:ext uri="{BB962C8B-B14F-4D97-AF65-F5344CB8AC3E}">
        <p14:creationId xmlns:p14="http://schemas.microsoft.com/office/powerpoint/2010/main" val="3490108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18655" y="333375"/>
            <a:ext cx="11596254" cy="6408738"/>
          </a:xfrm>
        </p:spPr>
        <p:txBody>
          <a:bodyPr>
            <a:noAutofit/>
          </a:bodyPr>
          <a:lstStyle/>
          <a:p>
            <a:pPr marL="274320" indent="-274320">
              <a:buClr>
                <a:schemeClr val="accent3"/>
              </a:buClr>
              <a:buFont typeface="Wingdings 2"/>
              <a:buChar char=""/>
              <a:defRPr/>
            </a:pPr>
            <a:r>
              <a:rPr lang="fr-FR" sz="3200" b="1" dirty="0">
                <a:solidFill>
                  <a:srgbClr val="FF0000"/>
                </a:solidFill>
              </a:rPr>
              <a:t>Stabilité des prix, faible inflation … Qu’est-ce que la stabilité des prix ? </a:t>
            </a:r>
            <a:r>
              <a:rPr lang="fr-FR" sz="3200" b="1" dirty="0"/>
              <a:t>(</a:t>
            </a:r>
            <a:r>
              <a:rPr lang="fr-FR" sz="3200" b="1" dirty="0">
                <a:solidFill>
                  <a:srgbClr val="20E86C"/>
                </a:solidFill>
              </a:rPr>
              <a:t>Relation I. Fisher : </a:t>
            </a:r>
            <a:r>
              <a:rPr lang="fr-FR" sz="3200" b="1" i="1" dirty="0">
                <a:solidFill>
                  <a:srgbClr val="20E86C"/>
                </a:solidFill>
              </a:rPr>
              <a:t>r = i – p</a:t>
            </a:r>
            <a:r>
              <a:rPr lang="fr-FR" sz="3200" b="1" i="1" dirty="0"/>
              <a:t>)</a:t>
            </a:r>
            <a:endParaRPr lang="fr-FR" sz="3200" b="1" dirty="0">
              <a:solidFill>
                <a:srgbClr val="FF0000"/>
              </a:solidFill>
            </a:endParaRPr>
          </a:p>
          <a:p>
            <a:pPr marL="274320" indent="-274320">
              <a:lnSpc>
                <a:spcPct val="100000"/>
              </a:lnSpc>
              <a:buClr>
                <a:schemeClr val="accent3"/>
              </a:buClr>
              <a:buFont typeface="Wingdings 2"/>
              <a:buChar char=""/>
              <a:defRPr/>
            </a:pPr>
            <a:r>
              <a:rPr lang="fr-FR" sz="3200" b="1" dirty="0"/>
              <a:t>L’objectif visé en matière d’inflation est d’éviter un taux d’inflation négatif. </a:t>
            </a:r>
          </a:p>
          <a:p>
            <a:pPr marL="274320" indent="-274320">
              <a:lnSpc>
                <a:spcPct val="100000"/>
              </a:lnSpc>
              <a:buClr>
                <a:schemeClr val="accent3"/>
              </a:buClr>
              <a:buFont typeface="Wingdings 2"/>
              <a:buChar char=""/>
              <a:defRPr/>
            </a:pPr>
            <a:r>
              <a:rPr lang="fr-FR" sz="3200" b="1" dirty="0"/>
              <a:t>La déflation a un caractère auto-entretenu de laquelle il est difficile de sortir par des outils de politiques économiques conjoncturels. En effet les deux grandes composantes de la demande globales (consommation et investissement) vont être paralysées par le mécanisme de déflation. </a:t>
            </a:r>
          </a:p>
        </p:txBody>
      </p:sp>
      <p:sp>
        <p:nvSpPr>
          <p:cNvPr id="86019" name="Espace réservé du numéro de diapositive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9488A7D4-85C7-47A9-9A67-27C4F6F27359}" type="slidenum">
              <a:rPr lang="fr-FR" altLang="fr-FR">
                <a:solidFill>
                  <a:schemeClr val="tx2"/>
                </a:solidFill>
              </a:rPr>
              <a:pPr eaLnBrk="1" hangingPunct="1"/>
              <a:t>17</a:t>
            </a:fld>
            <a:endParaRPr lang="fr-FR" altLang="fr-FR">
              <a:solidFill>
                <a:schemeClr val="tx2"/>
              </a:solidFill>
            </a:endParaRPr>
          </a:p>
        </p:txBody>
      </p:sp>
    </p:spTree>
    <p:extLst>
      <p:ext uri="{BB962C8B-B14F-4D97-AF65-F5344CB8AC3E}">
        <p14:creationId xmlns:p14="http://schemas.microsoft.com/office/powerpoint/2010/main" val="6000752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13795" y="457199"/>
            <a:ext cx="10353762" cy="6068291"/>
          </a:xfrm>
        </p:spPr>
        <p:txBody>
          <a:bodyPr/>
          <a:lstStyle/>
          <a:p>
            <a:r>
              <a:rPr lang="fr-FR" sz="3200" b="1" dirty="0"/>
              <a:t>À l’inverse, il existe un consensus qui dit : pas d’inflation supérieur à 5%. </a:t>
            </a:r>
          </a:p>
          <a:p>
            <a:r>
              <a:rPr lang="fr-FR" sz="3200" b="1" dirty="0"/>
              <a:t>Lors d’une inflation trop haute, l’information des prix devient bruitée et vis à vis des investisseurs internationaux l’intérêt à investir est faible. De plus la compétitivité des prix baisse. </a:t>
            </a:r>
          </a:p>
          <a:p>
            <a:r>
              <a:rPr lang="fr-FR" sz="3200" b="1" dirty="0">
                <a:solidFill>
                  <a:srgbClr val="20E86C"/>
                </a:solidFill>
              </a:rPr>
              <a:t>Le taux d’inflation conseillé par les économistes est situé entre 0 et 5%.</a:t>
            </a:r>
          </a:p>
          <a:p>
            <a:endParaRPr lang="fr-FR" dirty="0"/>
          </a:p>
        </p:txBody>
      </p:sp>
      <p:sp>
        <p:nvSpPr>
          <p:cNvPr id="4" name="Espace réservé du numéro de diapositive 3"/>
          <p:cNvSpPr>
            <a:spLocks noGrp="1"/>
          </p:cNvSpPr>
          <p:nvPr>
            <p:ph type="sldNum" sz="quarter" idx="12"/>
          </p:nvPr>
        </p:nvSpPr>
        <p:spPr/>
        <p:txBody>
          <a:bodyPr/>
          <a:lstStyle/>
          <a:p>
            <a:fld id="{6D22F896-40B5-4ADD-8801-0D06FADFA095}" type="slidenum">
              <a:rPr lang="en-US" smtClean="0"/>
              <a:t>18</a:t>
            </a:fld>
            <a:endParaRPr lang="en-US" dirty="0"/>
          </a:p>
        </p:txBody>
      </p:sp>
    </p:spTree>
    <p:extLst>
      <p:ext uri="{BB962C8B-B14F-4D97-AF65-F5344CB8AC3E}">
        <p14:creationId xmlns:p14="http://schemas.microsoft.com/office/powerpoint/2010/main" val="3349635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Espace réservé du contenu 2"/>
          <p:cNvSpPr>
            <a:spLocks noGrp="1"/>
          </p:cNvSpPr>
          <p:nvPr>
            <p:ph idx="1"/>
          </p:nvPr>
        </p:nvSpPr>
        <p:spPr>
          <a:xfrm>
            <a:off x="304800" y="333376"/>
            <a:ext cx="11582400" cy="6181724"/>
          </a:xfrm>
        </p:spPr>
        <p:txBody>
          <a:bodyPr>
            <a:noAutofit/>
          </a:bodyPr>
          <a:lstStyle/>
          <a:p>
            <a:pPr marL="411480">
              <a:buFont typeface="Wingdings"/>
              <a:buChar char=""/>
              <a:defRPr/>
            </a:pPr>
            <a:r>
              <a:rPr lang="fr-FR" sz="4000" b="1" dirty="0">
                <a:solidFill>
                  <a:srgbClr val="FF0000"/>
                </a:solidFill>
              </a:rPr>
              <a:t>L’équilibre de la balance des paiements</a:t>
            </a:r>
            <a:r>
              <a:rPr lang="fr-FR" sz="4000" b="1" dirty="0"/>
              <a:t> </a:t>
            </a:r>
          </a:p>
          <a:p>
            <a:pPr marL="411480">
              <a:buFont typeface="Wingdings"/>
              <a:buChar char=""/>
              <a:defRPr/>
            </a:pPr>
            <a:r>
              <a:rPr lang="fr-FR" sz="2800" b="1" dirty="0"/>
              <a:t>La balance des paiements est un document comptable qui retrace l’ensemble des relations commerciales et financières entre une économie nationale et le reste du monde. Ce document se compose de deux blocs, le bloc commercial en haut de la balance et le bloc financier en bas de la balance.</a:t>
            </a:r>
          </a:p>
          <a:p>
            <a:pPr marL="411480">
              <a:buFont typeface="Wingdings"/>
              <a:buChar char=""/>
              <a:defRPr/>
            </a:pPr>
            <a:r>
              <a:rPr lang="fr-FR" sz="2800" b="1" dirty="0"/>
              <a:t>En haut de la balance, le solde de la balance courante est très significatif, il retrace l’ensemble des flux de marchandises et de service. Une balance courante négative implique qu’il faut un excédent au niveau de la balance des capitaux pour obtenir un solde positif.</a:t>
            </a:r>
          </a:p>
        </p:txBody>
      </p:sp>
      <p:sp>
        <p:nvSpPr>
          <p:cNvPr id="87043" name="Espace réservé du numéro de diapositive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7858E2F-FFBB-4321-96B4-7DB30D47B5BD}" type="slidenum">
              <a:rPr lang="fr-FR" altLang="fr-FR">
                <a:solidFill>
                  <a:schemeClr val="tx2"/>
                </a:solidFill>
              </a:rPr>
              <a:pPr eaLnBrk="1" hangingPunct="1"/>
              <a:t>19</a:t>
            </a:fld>
            <a:endParaRPr lang="fr-FR" altLang="fr-FR">
              <a:solidFill>
                <a:schemeClr val="tx2"/>
              </a:solidFill>
            </a:endParaRPr>
          </a:p>
        </p:txBody>
      </p:sp>
    </p:spTree>
    <p:extLst>
      <p:ext uri="{BB962C8B-B14F-4D97-AF65-F5344CB8AC3E}">
        <p14:creationId xmlns:p14="http://schemas.microsoft.com/office/powerpoint/2010/main" val="20038588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49382" y="260350"/>
            <a:ext cx="11637818" cy="6337300"/>
          </a:xfrm>
        </p:spPr>
        <p:txBody>
          <a:bodyPr>
            <a:noAutofit/>
          </a:bodyPr>
          <a:lstStyle/>
          <a:p>
            <a:pPr marL="996696" lvl="2" indent="-246888">
              <a:buFont typeface="Wingdings 2"/>
              <a:buChar char=""/>
              <a:defRPr/>
            </a:pPr>
            <a:r>
              <a:rPr lang="fr-FR" sz="2800" b="1" u="sng" dirty="0"/>
              <a:t>Exemple :</a:t>
            </a:r>
          </a:p>
          <a:p>
            <a:pPr marL="996696" lvl="2" indent="-246888">
              <a:buFont typeface="Wingdings" pitchFamily="2" charset="2"/>
              <a:buChar char="Ø"/>
              <a:defRPr/>
            </a:pPr>
            <a:r>
              <a:rPr lang="fr-FR" sz="2800" b="1" dirty="0"/>
              <a:t>Balance courante -25 milliards €</a:t>
            </a:r>
          </a:p>
          <a:p>
            <a:pPr marL="996696" lvl="2" indent="-246888">
              <a:buFont typeface="Wingdings" pitchFamily="2" charset="2"/>
              <a:buChar char="Ø"/>
              <a:defRPr/>
            </a:pPr>
            <a:r>
              <a:rPr lang="fr-FR" sz="2800" b="1" dirty="0"/>
              <a:t>Balance des capitaux +24,5 milliards €</a:t>
            </a:r>
          </a:p>
          <a:p>
            <a:pPr marL="996696" lvl="2" indent="-246888">
              <a:buFont typeface="Wingdings" pitchFamily="2" charset="2"/>
              <a:buChar char="Ø"/>
              <a:defRPr/>
            </a:pPr>
            <a:r>
              <a:rPr lang="fr-FR" sz="2800" b="1" dirty="0"/>
              <a:t>Erreur +0,5 milliards €</a:t>
            </a:r>
          </a:p>
          <a:p>
            <a:pPr marL="996696" lvl="2" indent="-246888">
              <a:buFont typeface="Wingdings" pitchFamily="2" charset="2"/>
              <a:buChar char="Ø"/>
              <a:defRPr/>
            </a:pPr>
            <a:r>
              <a:rPr lang="fr-FR" sz="2800" b="1" dirty="0"/>
              <a:t>Solde : 0</a:t>
            </a:r>
          </a:p>
          <a:p>
            <a:pPr marL="274320" indent="-274320">
              <a:buClr>
                <a:schemeClr val="accent3"/>
              </a:buClr>
              <a:buFont typeface="Wingdings 2"/>
              <a:buChar char=""/>
              <a:defRPr/>
            </a:pPr>
            <a:r>
              <a:rPr lang="fr-FR" sz="2400" b="1" dirty="0"/>
              <a:t>Lors d’une situation de déficit il faut trouver des capitaux pour payer les importations. Pour trouver ces capitaux on se tourne vers l’épargne nationale. Mais il se peut que le taux d’épargne soit nul, dans ce cas on recourt à des capitaux étrangers qui vont financer le déficit de la balance courante. Cette situation ne peut durer que tant que les opérateurs ont confiance en le pays. Un pays en voie de développement est sujet à ce genre de problèmes et il peut devoir arrêter ses  importations pour équilibrer la balance.</a:t>
            </a:r>
          </a:p>
        </p:txBody>
      </p:sp>
      <p:sp>
        <p:nvSpPr>
          <p:cNvPr id="88067" name="Espace réservé du numéro de diapositive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439A941-0C19-45CA-9EFF-9211EE68A3EF}" type="slidenum">
              <a:rPr lang="fr-FR" altLang="fr-FR">
                <a:solidFill>
                  <a:schemeClr val="tx2"/>
                </a:solidFill>
              </a:rPr>
              <a:pPr eaLnBrk="1" hangingPunct="1"/>
              <a:t>20</a:t>
            </a:fld>
            <a:endParaRPr lang="fr-FR" altLang="fr-FR">
              <a:solidFill>
                <a:schemeClr val="tx2"/>
              </a:solidFill>
            </a:endParaRPr>
          </a:p>
        </p:txBody>
      </p:sp>
    </p:spTree>
    <p:extLst>
      <p:ext uri="{BB962C8B-B14F-4D97-AF65-F5344CB8AC3E}">
        <p14:creationId xmlns:p14="http://schemas.microsoft.com/office/powerpoint/2010/main" val="33447680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80109" y="404814"/>
            <a:ext cx="11859491" cy="5919787"/>
          </a:xfrm>
        </p:spPr>
        <p:txBody>
          <a:bodyPr>
            <a:normAutofit fontScale="92500" lnSpcReduction="20000"/>
          </a:bodyPr>
          <a:lstStyle/>
          <a:p>
            <a:pPr marL="274320" indent="-274320">
              <a:buClr>
                <a:schemeClr val="accent3"/>
              </a:buClr>
              <a:buFont typeface="Wingdings 2"/>
              <a:buChar char=""/>
              <a:defRPr/>
            </a:pPr>
            <a:r>
              <a:rPr lang="fr-FR" sz="2800" b="1" dirty="0">
                <a:effectLst>
                  <a:outerShdw blurRad="38100" dist="38100" dir="2700000" algn="tl">
                    <a:srgbClr val="000000">
                      <a:alpha val="43137"/>
                    </a:srgbClr>
                  </a:outerShdw>
                </a:effectLst>
              </a:rPr>
              <a:t>Importance des arbitrages :</a:t>
            </a:r>
          </a:p>
          <a:p>
            <a:pPr marL="274320" indent="-274320">
              <a:buClr>
                <a:schemeClr val="accent3"/>
              </a:buClr>
              <a:buFont typeface="Wingdings 2"/>
              <a:buChar char=""/>
              <a:defRPr/>
            </a:pPr>
            <a:r>
              <a:rPr lang="fr-FR" sz="2800" b="1" dirty="0"/>
              <a:t>Il y a de nombreuses interactions entre ces 4 grands objectifs de court terme.</a:t>
            </a:r>
          </a:p>
          <a:p>
            <a:pPr marL="274320" indent="-274320">
              <a:buClr>
                <a:schemeClr val="accent3"/>
              </a:buClr>
              <a:buFont typeface="Wingdings 2"/>
              <a:buChar char=""/>
              <a:defRPr/>
            </a:pPr>
            <a:r>
              <a:rPr lang="fr-FR" sz="2800" b="1" dirty="0"/>
              <a:t>Les 3 interactions majeures sont :</a:t>
            </a:r>
          </a:p>
          <a:p>
            <a:pPr marL="274320" indent="-274320">
              <a:buClr>
                <a:schemeClr val="accent3"/>
              </a:buClr>
              <a:buNone/>
              <a:defRPr/>
            </a:pPr>
            <a:r>
              <a:rPr lang="fr-FR" sz="2800" b="1" dirty="0">
                <a:solidFill>
                  <a:srgbClr val="FFFF00"/>
                </a:solidFill>
              </a:rPr>
              <a:t>1. La loi d’</a:t>
            </a:r>
            <a:r>
              <a:rPr lang="fr-FR" sz="2800" b="1" dirty="0" err="1">
                <a:solidFill>
                  <a:srgbClr val="FFFF00"/>
                </a:solidFill>
              </a:rPr>
              <a:t>Okun</a:t>
            </a:r>
            <a:r>
              <a:rPr lang="fr-FR" sz="2800" b="1" dirty="0">
                <a:solidFill>
                  <a:srgbClr val="FFFF00"/>
                </a:solidFill>
              </a:rPr>
              <a:t> (</a:t>
            </a:r>
            <a:r>
              <a:rPr lang="fr-FR" sz="2800" b="1" dirty="0">
                <a:solidFill>
                  <a:srgbClr val="FFFF00"/>
                </a:solidFill>
                <a:effectLst/>
              </a:rPr>
              <a:t>1962)</a:t>
            </a:r>
            <a:r>
              <a:rPr lang="fr-FR" sz="2800" b="1" dirty="0">
                <a:effectLst/>
              </a:rPr>
              <a:t>: elle décrit une relation linéaire empirique entre le taux de croissance (du PIB) et la variation du taux de chômage. En dessous d'un certain seuil de croissance, le chômage augmente ; au-dessus de ce seuil, il diminue, à élasticité constante.</a:t>
            </a:r>
            <a:endParaRPr lang="fr-FR" sz="2800" b="1" dirty="0">
              <a:solidFill>
                <a:srgbClr val="FFFF00"/>
              </a:solidFill>
            </a:endParaRPr>
          </a:p>
          <a:p>
            <a:pPr marL="274320" indent="-274320">
              <a:buClr>
                <a:schemeClr val="accent3"/>
              </a:buClr>
              <a:buNone/>
              <a:defRPr/>
            </a:pPr>
            <a:r>
              <a:rPr lang="fr-FR" sz="2800" b="1" dirty="0">
                <a:solidFill>
                  <a:srgbClr val="FFFF00"/>
                </a:solidFill>
              </a:rPr>
              <a:t>2. La courbe de Phillips : </a:t>
            </a:r>
            <a:r>
              <a:rPr lang="fr-FR" sz="2800" b="1" dirty="0"/>
              <a:t>Généralisation de cette relation entre inflation et chômage.</a:t>
            </a:r>
          </a:p>
          <a:p>
            <a:pPr marL="274320" indent="-274320">
              <a:buClr>
                <a:schemeClr val="accent3"/>
              </a:buClr>
              <a:buNone/>
              <a:defRPr/>
            </a:pPr>
            <a:r>
              <a:rPr lang="fr-FR" sz="2800" b="1" dirty="0">
                <a:solidFill>
                  <a:srgbClr val="FFFF00"/>
                </a:solidFill>
              </a:rPr>
              <a:t>3. Le lien entre dynamique des prix internes, compétitivité et équilibre externe </a:t>
            </a:r>
            <a:r>
              <a:rPr lang="fr-FR" sz="2800" b="1" dirty="0"/>
              <a:t>: Ce lien est vrai en régime de change fixe, cela l’est aussi en régime de change flottant mais on le voit moins facilement.</a:t>
            </a:r>
          </a:p>
        </p:txBody>
      </p:sp>
      <p:sp>
        <p:nvSpPr>
          <p:cNvPr id="89091" name="Espace réservé du numéro de diapositive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169B6D8-4D2F-4E85-9C68-22E06D465B4F}" type="slidenum">
              <a:rPr lang="fr-FR" altLang="fr-FR">
                <a:solidFill>
                  <a:schemeClr val="tx2"/>
                </a:solidFill>
              </a:rPr>
              <a:pPr eaLnBrk="1" hangingPunct="1"/>
              <a:t>21</a:t>
            </a:fld>
            <a:endParaRPr lang="fr-FR" altLang="fr-FR">
              <a:solidFill>
                <a:schemeClr val="tx2"/>
              </a:solidFill>
            </a:endParaRPr>
          </a:p>
        </p:txBody>
      </p:sp>
    </p:spTree>
    <p:extLst>
      <p:ext uri="{BB962C8B-B14F-4D97-AF65-F5344CB8AC3E}">
        <p14:creationId xmlns:p14="http://schemas.microsoft.com/office/powerpoint/2010/main" val="1143992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93963" y="260350"/>
            <a:ext cx="11720945" cy="6195868"/>
          </a:xfrm>
        </p:spPr>
        <p:txBody>
          <a:bodyPr>
            <a:normAutofit/>
          </a:bodyPr>
          <a:lstStyle/>
          <a:p>
            <a:pPr marL="274320" indent="-274320">
              <a:buClr>
                <a:schemeClr val="accent3"/>
              </a:buClr>
              <a:buFont typeface="Wingdings 2"/>
              <a:buChar char=""/>
              <a:defRPr/>
            </a:pPr>
            <a:r>
              <a:rPr lang="fr-FR" sz="3200" b="1" dirty="0">
                <a:solidFill>
                  <a:srgbClr val="FF0000"/>
                </a:solidFill>
              </a:rPr>
              <a:t>Le principe de cohérence de Tinbergen </a:t>
            </a:r>
            <a:r>
              <a:rPr lang="fr-FR" sz="3200" b="1" dirty="0"/>
              <a:t>(ou règle) : pour qu’un ensemble d’objectifs fixes puisse être réalisés il convient que le nombre d’instruments indépendants soit au moins égal au nombre d’objectifs fixes indépendants. Les fortes exigences de ce principe en font un simple point de repère pour les autorités.</a:t>
            </a:r>
          </a:p>
          <a:p>
            <a:pPr marL="274320" indent="-274320">
              <a:buClr>
                <a:schemeClr val="accent3"/>
              </a:buClr>
              <a:buFont typeface="Wingdings 2"/>
              <a:buChar char=""/>
              <a:defRPr/>
            </a:pPr>
            <a:r>
              <a:rPr lang="fr-FR" sz="3200" b="1" dirty="0">
                <a:solidFill>
                  <a:srgbClr val="FF0000"/>
                </a:solidFill>
              </a:rPr>
              <a:t>Le principe d’efficience de Mundell </a:t>
            </a:r>
            <a:r>
              <a:rPr lang="fr-FR" sz="3200" b="1" dirty="0"/>
              <a:t>: chaque instrument doit être affecté à l’objectif pour lequel il a la plus grande efficacité relative.</a:t>
            </a:r>
          </a:p>
        </p:txBody>
      </p:sp>
      <p:sp>
        <p:nvSpPr>
          <p:cNvPr id="90115" name="Espace réservé du numéro de diapositive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8CBC2A0-4751-48E0-8021-3AA51D4F7052}" type="slidenum">
              <a:rPr lang="fr-FR" altLang="fr-FR">
                <a:solidFill>
                  <a:schemeClr val="tx2"/>
                </a:solidFill>
              </a:rPr>
              <a:pPr eaLnBrk="1" hangingPunct="1"/>
              <a:t>22</a:t>
            </a:fld>
            <a:endParaRPr lang="fr-FR" altLang="fr-FR">
              <a:solidFill>
                <a:schemeClr val="tx2"/>
              </a:solidFill>
            </a:endParaRPr>
          </a:p>
        </p:txBody>
      </p:sp>
    </p:spTree>
    <p:extLst>
      <p:ext uri="{BB962C8B-B14F-4D97-AF65-F5344CB8AC3E}">
        <p14:creationId xmlns:p14="http://schemas.microsoft.com/office/powerpoint/2010/main" val="10139745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13795" y="768927"/>
            <a:ext cx="10353762" cy="5527964"/>
          </a:xfrm>
        </p:spPr>
        <p:txBody>
          <a:bodyPr>
            <a:noAutofit/>
          </a:bodyPr>
          <a:lstStyle/>
          <a:p>
            <a:pPr marL="274320" indent="-274320">
              <a:buClr>
                <a:schemeClr val="accent3"/>
              </a:buClr>
              <a:buFont typeface="Wingdings 2"/>
              <a:buChar char=""/>
              <a:defRPr/>
            </a:pPr>
            <a:r>
              <a:rPr lang="fr-FR" sz="3200" b="1" dirty="0"/>
              <a:t>Malgré les exigences de ces principes on peut proposer des affectations préférentielles, en théorie:</a:t>
            </a:r>
          </a:p>
          <a:p>
            <a:pPr marL="996696" lvl="2" indent="-246888">
              <a:buFont typeface="Wingdings 2"/>
              <a:buChar char=""/>
              <a:defRPr/>
            </a:pPr>
            <a:r>
              <a:rPr lang="fr-FR" sz="3200" b="1" dirty="0">
                <a:solidFill>
                  <a:srgbClr val="FFFF00"/>
                </a:solidFill>
              </a:rPr>
              <a:t>La politique salariale va être associée à une politique d’emploi;</a:t>
            </a:r>
          </a:p>
          <a:p>
            <a:pPr marL="996696" lvl="2" indent="-246888">
              <a:buFont typeface="Wingdings 2"/>
              <a:buChar char=""/>
              <a:defRPr/>
            </a:pPr>
            <a:r>
              <a:rPr lang="fr-FR" sz="3200" b="1" dirty="0">
                <a:solidFill>
                  <a:srgbClr val="FFFF00"/>
                </a:solidFill>
              </a:rPr>
              <a:t>La politique monétaire va être associée à l’inflation</a:t>
            </a:r>
          </a:p>
          <a:p>
            <a:pPr marL="996696" lvl="2" indent="-246888">
              <a:buFont typeface="Wingdings 2"/>
              <a:buChar char=""/>
              <a:defRPr/>
            </a:pPr>
            <a:r>
              <a:rPr lang="fr-FR" sz="3200" b="1" dirty="0">
                <a:solidFill>
                  <a:srgbClr val="FFFF00"/>
                </a:solidFill>
              </a:rPr>
              <a:t>La politique de change va être associée à la politique externe</a:t>
            </a:r>
          </a:p>
          <a:p>
            <a:endParaRPr lang="fr-FR" sz="2800" dirty="0"/>
          </a:p>
        </p:txBody>
      </p:sp>
      <p:sp>
        <p:nvSpPr>
          <p:cNvPr id="4" name="Espace réservé du numéro de diapositive 3"/>
          <p:cNvSpPr>
            <a:spLocks noGrp="1"/>
          </p:cNvSpPr>
          <p:nvPr>
            <p:ph type="sldNum" sz="quarter" idx="12"/>
          </p:nvPr>
        </p:nvSpPr>
        <p:spPr/>
        <p:txBody>
          <a:bodyPr/>
          <a:lstStyle/>
          <a:p>
            <a:fld id="{6D22F896-40B5-4ADD-8801-0D06FADFA095}" type="slidenum">
              <a:rPr lang="en-US" smtClean="0"/>
              <a:t>23</a:t>
            </a:fld>
            <a:endParaRPr lang="en-US" dirty="0"/>
          </a:p>
        </p:txBody>
      </p:sp>
    </p:spTree>
    <p:extLst>
      <p:ext uri="{BB962C8B-B14F-4D97-AF65-F5344CB8AC3E}">
        <p14:creationId xmlns:p14="http://schemas.microsoft.com/office/powerpoint/2010/main" val="30360889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93963" y="1313569"/>
            <a:ext cx="11720945" cy="5428545"/>
          </a:xfrm>
        </p:spPr>
        <p:txBody>
          <a:bodyPr>
            <a:normAutofit fontScale="92500"/>
          </a:bodyPr>
          <a:lstStyle/>
          <a:p>
            <a:pPr marL="0" indent="0">
              <a:buClr>
                <a:schemeClr val="accent3"/>
              </a:buClr>
              <a:buNone/>
              <a:defRPr/>
            </a:pPr>
            <a:r>
              <a:rPr lang="fr-FR" sz="3200" b="1" dirty="0">
                <a:solidFill>
                  <a:srgbClr val="FFC000"/>
                </a:solidFill>
              </a:rPr>
              <a:t>I.1 - LES INSTRUMENTS DE POLITIQUES ÉCONOMIQUES CONJONCTURELLES </a:t>
            </a:r>
            <a:endParaRPr lang="fr-FR" sz="3200" b="1" dirty="0"/>
          </a:p>
          <a:p>
            <a:pPr marL="274320" indent="-274320">
              <a:lnSpc>
                <a:spcPct val="100000"/>
              </a:lnSpc>
              <a:buClr>
                <a:schemeClr val="accent3"/>
              </a:buClr>
              <a:buFont typeface="Wingdings 2"/>
              <a:buChar char=""/>
              <a:defRPr/>
            </a:pPr>
            <a:r>
              <a:rPr lang="fr-FR" sz="3200" b="1" dirty="0">
                <a:solidFill>
                  <a:srgbClr val="61FFA8"/>
                </a:solidFill>
              </a:rPr>
              <a:t>Politique budgétaire</a:t>
            </a:r>
          </a:p>
          <a:p>
            <a:pPr marL="640080" lvl="1" indent="-246888">
              <a:lnSpc>
                <a:spcPct val="100000"/>
              </a:lnSpc>
              <a:buFont typeface="Wingdings 2"/>
              <a:buChar char=""/>
              <a:defRPr/>
            </a:pPr>
            <a:r>
              <a:rPr lang="fr-FR" sz="2800" b="1" dirty="0"/>
              <a:t>Dans sa dimension conjoncturelle, la politique budgétaire consiste à utiliser les recettes et les dépenses des administrations publiques en vu de stabiliser le rythme de l’activité économique</a:t>
            </a:r>
          </a:p>
          <a:p>
            <a:pPr marL="274320" indent="-274320">
              <a:lnSpc>
                <a:spcPct val="100000"/>
              </a:lnSpc>
              <a:buClr>
                <a:schemeClr val="accent3"/>
              </a:buClr>
              <a:buFont typeface="Wingdings 2"/>
              <a:buChar char=""/>
              <a:defRPr/>
            </a:pPr>
            <a:r>
              <a:rPr lang="fr-FR" sz="3200" b="1" dirty="0">
                <a:solidFill>
                  <a:srgbClr val="61FFA8"/>
                </a:solidFill>
              </a:rPr>
              <a:t>Politique salariale</a:t>
            </a:r>
          </a:p>
          <a:p>
            <a:pPr marL="640080" lvl="1" indent="-246888">
              <a:lnSpc>
                <a:spcPct val="100000"/>
              </a:lnSpc>
              <a:buFont typeface="Wingdings 2"/>
              <a:buChar char=""/>
              <a:defRPr/>
            </a:pPr>
            <a:r>
              <a:rPr lang="fr-FR" sz="2800" b="1" dirty="0"/>
              <a:t>La politique salariale désigne la stratégie du gouvernement en matière d’indexation salariale. Cette politique salariale est en désuétude, les gouvernements ne contrôlent plus l’indexation salariale. </a:t>
            </a:r>
          </a:p>
          <a:p>
            <a:pPr marL="274320" indent="-274320">
              <a:buClr>
                <a:schemeClr val="accent3"/>
              </a:buClr>
              <a:buFont typeface="Wingdings 2"/>
              <a:buChar char=""/>
              <a:defRPr/>
            </a:pPr>
            <a:endParaRPr lang="fr-FR" sz="2800" b="1" dirty="0"/>
          </a:p>
        </p:txBody>
      </p:sp>
      <p:sp>
        <p:nvSpPr>
          <p:cNvPr id="91139" name="Espace réservé du numéro de diapositive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EBEBF27-AE2E-4796-88F1-5550FB935584}" type="slidenum">
              <a:rPr lang="fr-FR" altLang="fr-FR">
                <a:solidFill>
                  <a:schemeClr val="tx2"/>
                </a:solidFill>
              </a:rPr>
              <a:pPr eaLnBrk="1" hangingPunct="1"/>
              <a:t>24</a:t>
            </a:fld>
            <a:endParaRPr lang="fr-FR" altLang="fr-FR">
              <a:solidFill>
                <a:schemeClr val="tx2"/>
              </a:solidFill>
            </a:endParaRPr>
          </a:p>
        </p:txBody>
      </p:sp>
      <p:sp>
        <p:nvSpPr>
          <p:cNvPr id="5" name="ZoneTexte 4"/>
          <p:cNvSpPr txBox="1"/>
          <p:nvPr/>
        </p:nvSpPr>
        <p:spPr>
          <a:xfrm>
            <a:off x="387926" y="113240"/>
            <a:ext cx="11526982" cy="1200329"/>
          </a:xfrm>
          <a:prstGeom prst="rect">
            <a:avLst/>
          </a:prstGeom>
          <a:noFill/>
        </p:spPr>
        <p:txBody>
          <a:bodyPr wrap="square" anchor="ctr">
            <a:spAutoFit/>
          </a:bodyPr>
          <a:lstStyle/>
          <a:p>
            <a:pPr algn="ctr">
              <a:defRPr/>
            </a:pPr>
            <a:r>
              <a:rPr lang="fr-FR" sz="3600" b="1" dirty="0">
                <a:solidFill>
                  <a:srgbClr val="FF0000"/>
                </a:solidFill>
                <a:latin typeface="+mj-lt"/>
                <a:cs typeface="Arial" charset="0"/>
              </a:rPr>
              <a:t>II. LES INSTRUMENTS ET MECANISMES DE LA POLITIQUE ECONOMIQUE</a:t>
            </a:r>
          </a:p>
        </p:txBody>
      </p:sp>
    </p:spTree>
    <p:extLst>
      <p:ext uri="{BB962C8B-B14F-4D97-AF65-F5344CB8AC3E}">
        <p14:creationId xmlns:p14="http://schemas.microsoft.com/office/powerpoint/2010/main" val="31540041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Espace réservé du contenu 2"/>
          <p:cNvSpPr>
            <a:spLocks noGrp="1"/>
          </p:cNvSpPr>
          <p:nvPr>
            <p:ph idx="1"/>
          </p:nvPr>
        </p:nvSpPr>
        <p:spPr>
          <a:xfrm>
            <a:off x="277091" y="333375"/>
            <a:ext cx="11693236" cy="6191250"/>
          </a:xfrm>
        </p:spPr>
        <p:txBody>
          <a:bodyPr>
            <a:normAutofit/>
          </a:bodyPr>
          <a:lstStyle/>
          <a:p>
            <a:pPr lvl="1"/>
            <a:r>
              <a:rPr lang="fr-FR" altLang="fr-FR" sz="2900" b="1" dirty="0"/>
              <a:t>Le SMIC (salaire minimum interprofessionnel de croissance) peut être révisé tous les 6 mois, c’est le seul moyen du gouvernement pour influencer la politique salariale.</a:t>
            </a:r>
          </a:p>
          <a:p>
            <a:r>
              <a:rPr lang="fr-FR" altLang="fr-FR" sz="2900" b="1" dirty="0">
                <a:solidFill>
                  <a:srgbClr val="20E86C"/>
                </a:solidFill>
              </a:rPr>
              <a:t>Politique monétaire</a:t>
            </a:r>
          </a:p>
          <a:p>
            <a:pPr lvl="1"/>
            <a:r>
              <a:rPr lang="fr-FR" altLang="fr-FR" sz="2900" b="1" dirty="0"/>
              <a:t>C’est la stratégie des autorités en matière d’approvisionnement de l’économie en liquidités. Quelle quantité de monnaie est mise à la disposition des agents? C’est un instrument puissant et efficace pendant un certain temps. Il présente l’avantage d’une extrême réactivité en opposition à la politique budgétaire.</a:t>
            </a:r>
          </a:p>
        </p:txBody>
      </p:sp>
      <p:sp>
        <p:nvSpPr>
          <p:cNvPr id="92163" name="Espace réservé du numéro de diapositive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2181EC4D-50D6-4350-82A3-620AE330D222}" type="slidenum">
              <a:rPr lang="fr-FR" altLang="fr-FR">
                <a:solidFill>
                  <a:schemeClr val="tx2"/>
                </a:solidFill>
              </a:rPr>
              <a:pPr eaLnBrk="1" hangingPunct="1"/>
              <a:t>25</a:t>
            </a:fld>
            <a:endParaRPr lang="fr-FR" altLang="fr-FR">
              <a:solidFill>
                <a:schemeClr val="tx2"/>
              </a:solidFill>
            </a:endParaRPr>
          </a:p>
        </p:txBody>
      </p:sp>
    </p:spTree>
    <p:extLst>
      <p:ext uri="{BB962C8B-B14F-4D97-AF65-F5344CB8AC3E}">
        <p14:creationId xmlns:p14="http://schemas.microsoft.com/office/powerpoint/2010/main" val="38287936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ce réservé du contenu 2"/>
          <p:cNvSpPr>
            <a:spLocks noGrp="1"/>
          </p:cNvSpPr>
          <p:nvPr>
            <p:ph idx="1"/>
          </p:nvPr>
        </p:nvSpPr>
        <p:spPr>
          <a:xfrm>
            <a:off x="110836" y="620714"/>
            <a:ext cx="11887200" cy="6050250"/>
          </a:xfrm>
        </p:spPr>
        <p:txBody>
          <a:bodyPr>
            <a:normAutofit fontScale="92500" lnSpcReduction="10000"/>
          </a:bodyPr>
          <a:lstStyle/>
          <a:p>
            <a:pPr marL="411480">
              <a:buFont typeface="Wingdings"/>
              <a:buChar char=""/>
              <a:defRPr/>
            </a:pPr>
            <a:r>
              <a:rPr lang="fr-FR" sz="2800" b="1" dirty="0">
                <a:solidFill>
                  <a:srgbClr val="20E86C"/>
                </a:solidFill>
              </a:rPr>
              <a:t>Politique de change</a:t>
            </a:r>
          </a:p>
          <a:p>
            <a:pPr marL="411480">
              <a:buFont typeface="Wingdings"/>
              <a:buChar char=""/>
              <a:defRPr/>
            </a:pPr>
            <a:r>
              <a:rPr lang="fr-FR" sz="2800" b="1" dirty="0"/>
              <a:t>Cela désigne la stratégie des autorités en matière d’évolution de la valeur externe de la monnaie. Aujourd’hui cet instrument est en désuétude, les banques centrales n’ont plus les moyens d’intervenir efficacement sur le marché pour faire évoluer les cours. Chaque jour près de 2000 milliards $ passent d’une monnaie à une autre.</a:t>
            </a:r>
          </a:p>
          <a:p>
            <a:pPr marL="411480">
              <a:buFont typeface="Wingdings"/>
              <a:buChar char=""/>
              <a:defRPr/>
            </a:pPr>
            <a:r>
              <a:rPr lang="fr-FR" sz="2800" b="1" dirty="0">
                <a:solidFill>
                  <a:srgbClr val="FF0000"/>
                </a:solidFill>
              </a:rPr>
              <a:t>La politique budgétaire et la politique monétaire sont les deux seuls instruments utilisables aujourd’hui. </a:t>
            </a:r>
          </a:p>
          <a:p>
            <a:pPr marL="411480">
              <a:buFont typeface="Wingdings"/>
              <a:buChar char=""/>
              <a:defRPr/>
            </a:pPr>
            <a:r>
              <a:rPr lang="fr-FR" sz="2800" b="1" dirty="0">
                <a:solidFill>
                  <a:srgbClr val="61FFA8"/>
                </a:solidFill>
              </a:rPr>
              <a:t>France:</a:t>
            </a:r>
            <a:r>
              <a:rPr lang="fr-FR" sz="2800" b="1" dirty="0"/>
              <a:t> Dépenses publiques en 2008 : 52,7% du PIB soit 1027 milliards €; </a:t>
            </a:r>
          </a:p>
          <a:p>
            <a:pPr marL="411480">
              <a:buFont typeface="Wingdings"/>
              <a:buChar char=""/>
              <a:defRPr/>
            </a:pPr>
            <a:r>
              <a:rPr lang="fr-FR" sz="2800" b="1" dirty="0"/>
              <a:t>Prélèvements obligatoires 2008 : 834,4 milliards € avec un taux de PO de 42,8%.</a:t>
            </a:r>
          </a:p>
        </p:txBody>
      </p:sp>
      <p:sp>
        <p:nvSpPr>
          <p:cNvPr id="93187" name="Espace réservé du numéro de diapositive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3BC64DD-E290-4482-96AB-8E6C01E9D28E}" type="slidenum">
              <a:rPr lang="fr-FR" altLang="fr-FR">
                <a:solidFill>
                  <a:schemeClr val="tx2"/>
                </a:solidFill>
              </a:rPr>
              <a:pPr eaLnBrk="1" hangingPunct="1"/>
              <a:t>26</a:t>
            </a:fld>
            <a:endParaRPr lang="fr-FR" altLang="fr-FR">
              <a:solidFill>
                <a:schemeClr val="tx2"/>
              </a:solidFill>
            </a:endParaRPr>
          </a:p>
        </p:txBody>
      </p:sp>
    </p:spTree>
    <p:extLst>
      <p:ext uri="{BB962C8B-B14F-4D97-AF65-F5344CB8AC3E}">
        <p14:creationId xmlns:p14="http://schemas.microsoft.com/office/powerpoint/2010/main" val="41403339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24852" y="174886"/>
            <a:ext cx="11692327" cy="814466"/>
          </a:xfrm>
        </p:spPr>
        <p:txBody>
          <a:bodyPr>
            <a:noAutofit/>
          </a:bodyPr>
          <a:lstStyle/>
          <a:p>
            <a:pPr>
              <a:defRPr/>
            </a:pPr>
            <a:r>
              <a:rPr lang="fr-FR" sz="2800" dirty="0">
                <a:solidFill>
                  <a:srgbClr val="FFC000"/>
                </a:solidFill>
              </a:rPr>
              <a:t>II.2 - Les Mécanismes Traditionnels de la Politique Budgétaire</a:t>
            </a:r>
          </a:p>
        </p:txBody>
      </p:sp>
      <p:sp>
        <p:nvSpPr>
          <p:cNvPr id="3" name="Espace réservé du contenu 2"/>
          <p:cNvSpPr>
            <a:spLocks noGrp="1"/>
          </p:cNvSpPr>
          <p:nvPr>
            <p:ph idx="1"/>
          </p:nvPr>
        </p:nvSpPr>
        <p:spPr>
          <a:xfrm>
            <a:off x="224852" y="989352"/>
            <a:ext cx="11797259" cy="5576340"/>
          </a:xfrm>
        </p:spPr>
        <p:txBody>
          <a:bodyPr>
            <a:noAutofit/>
          </a:bodyPr>
          <a:lstStyle/>
          <a:p>
            <a:pPr marL="548640" indent="-411480">
              <a:buClr>
                <a:schemeClr val="tx1">
                  <a:shade val="95000"/>
                </a:schemeClr>
              </a:buClr>
              <a:buFont typeface="Wingdings 2"/>
              <a:buChar char=""/>
              <a:defRPr/>
            </a:pPr>
            <a:r>
              <a:rPr lang="fr-FR" sz="3200" b="1" dirty="0">
                <a:solidFill>
                  <a:srgbClr val="FF0000"/>
                </a:solidFill>
              </a:rPr>
              <a:t>Le Modèle de Hicks - Hansen</a:t>
            </a:r>
          </a:p>
          <a:p>
            <a:pPr marL="868680" lvl="1" indent="-283464">
              <a:buFont typeface="Wingdings 2"/>
              <a:buChar char=""/>
              <a:defRPr/>
            </a:pPr>
            <a:r>
              <a:rPr lang="fr-FR" sz="3200" b="1" dirty="0"/>
              <a:t>Les Fondements de la politique budgétaire</a:t>
            </a:r>
          </a:p>
          <a:p>
            <a:pPr marL="1133856" lvl="2">
              <a:buFont typeface="Wingdings"/>
              <a:buChar char=""/>
              <a:defRPr/>
            </a:pPr>
            <a:r>
              <a:rPr lang="fr-FR" sz="3200" b="1" dirty="0"/>
              <a:t>La dépense publique (G) est une des composantes de la demande de B&amp;S, soit dans une économie fermée:</a:t>
            </a:r>
          </a:p>
          <a:p>
            <a:pPr marL="1133856" lvl="2">
              <a:buFont typeface="Wingdings"/>
              <a:buChar char=""/>
              <a:defRPr/>
            </a:pPr>
            <a:r>
              <a:rPr lang="fr-FR" sz="3200" b="1" dirty="0"/>
              <a:t>Y = C + I + G, 				(1)</a:t>
            </a:r>
          </a:p>
          <a:p>
            <a:pPr marL="868680" lvl="1" indent="-283464">
              <a:buFont typeface="Wingdings 2"/>
              <a:buChar char=""/>
              <a:defRPr/>
            </a:pPr>
            <a:r>
              <a:rPr lang="fr-FR" sz="3200" b="1" dirty="0"/>
              <a:t>C = consommation et I = investissement. </a:t>
            </a:r>
          </a:p>
        </p:txBody>
      </p:sp>
      <p:sp>
        <p:nvSpPr>
          <p:cNvPr id="4" name="Espace réservé du numéro de diapositive 3"/>
          <p:cNvSpPr>
            <a:spLocks noGrp="1"/>
          </p:cNvSpPr>
          <p:nvPr>
            <p:ph type="sldNum" sz="quarter" idx="12"/>
          </p:nvPr>
        </p:nvSpPr>
        <p:spPr/>
        <p:txBody>
          <a:bodyPr/>
          <a:lstStyle/>
          <a:p>
            <a:pPr>
              <a:defRPr/>
            </a:pPr>
            <a:fld id="{F0808362-135E-4E14-8FBD-3F35E88EA7C4}" type="slidenum">
              <a:rPr lang="fr-FR"/>
              <a:pPr>
                <a:defRPr/>
              </a:pPr>
              <a:t>27</a:t>
            </a:fld>
            <a:endParaRPr lang="fr-FR" dirty="0"/>
          </a:p>
        </p:txBody>
      </p:sp>
    </p:spTree>
    <p:extLst>
      <p:ext uri="{BB962C8B-B14F-4D97-AF65-F5344CB8AC3E}">
        <p14:creationId xmlns:p14="http://schemas.microsoft.com/office/powerpoint/2010/main" val="29486321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13795" y="675409"/>
            <a:ext cx="10353762" cy="5694217"/>
          </a:xfrm>
        </p:spPr>
        <p:txBody>
          <a:bodyPr>
            <a:normAutofit/>
          </a:bodyPr>
          <a:lstStyle/>
          <a:p>
            <a:pPr marL="868680" lvl="1" indent="-283464">
              <a:buFont typeface="Wingdings 2"/>
              <a:buChar char=""/>
              <a:defRPr/>
            </a:pPr>
            <a:r>
              <a:rPr lang="fr-FR" sz="3200" b="1" dirty="0"/>
              <a:t>La politique économique keynésienne est une politique visant à accroitre la production (Y) et en conséquence l’emploi par une action sur les composantes de Y, via un effet multiplicateur dépendant de la fonction de consommation:</a:t>
            </a:r>
          </a:p>
          <a:p>
            <a:pPr marL="1133856" lvl="2">
              <a:buFont typeface="Wingdings"/>
              <a:buChar char=""/>
              <a:defRPr/>
            </a:pPr>
            <a:r>
              <a:rPr lang="fr-FR" sz="3200" b="1" dirty="0"/>
              <a:t>C = </a:t>
            </a:r>
            <a:r>
              <a:rPr lang="fr-FR" sz="3200" b="1" dirty="0" err="1"/>
              <a:t>cY</a:t>
            </a:r>
            <a:r>
              <a:rPr lang="fr-FR" sz="3200" b="1" dirty="0"/>
              <a:t> + C</a:t>
            </a:r>
            <a:r>
              <a:rPr lang="fr-FR" sz="3200" b="1" baseline="-25000" dirty="0"/>
              <a:t>0</a:t>
            </a:r>
            <a:r>
              <a:rPr lang="fr-FR" sz="3200" b="1" dirty="0"/>
              <a:t> 				(2)	</a:t>
            </a:r>
          </a:p>
          <a:p>
            <a:pPr marL="1133856" lvl="2">
              <a:buFont typeface="Wingdings"/>
              <a:buChar char=""/>
              <a:defRPr/>
            </a:pPr>
            <a:r>
              <a:rPr lang="fr-FR" sz="3200" b="1" dirty="0"/>
              <a:t>0 &lt; c &lt; 1 (</a:t>
            </a:r>
            <a:r>
              <a:rPr lang="fr-FR" sz="3200" b="1" dirty="0">
                <a:solidFill>
                  <a:srgbClr val="FF0000"/>
                </a:solidFill>
              </a:rPr>
              <a:t>‘’loi psychologique fondamentale’’</a:t>
            </a:r>
            <a:r>
              <a:rPr lang="fr-FR" sz="3200" b="1" dirty="0"/>
              <a:t>)</a:t>
            </a:r>
          </a:p>
          <a:p>
            <a:endParaRPr lang="fr-FR" dirty="0"/>
          </a:p>
        </p:txBody>
      </p:sp>
      <p:sp>
        <p:nvSpPr>
          <p:cNvPr id="5" name="Espace réservé du numéro de diapositive 4"/>
          <p:cNvSpPr>
            <a:spLocks noGrp="1"/>
          </p:cNvSpPr>
          <p:nvPr>
            <p:ph type="sldNum" sz="quarter" idx="12"/>
          </p:nvPr>
        </p:nvSpPr>
        <p:spPr/>
        <p:txBody>
          <a:bodyPr/>
          <a:lstStyle/>
          <a:p>
            <a:fld id="{6D22F896-40B5-4ADD-8801-0D06FADFA095}" type="slidenum">
              <a:rPr lang="en-US" smtClean="0"/>
              <a:t>28</a:t>
            </a:fld>
            <a:endParaRPr lang="en-US" dirty="0"/>
          </a:p>
        </p:txBody>
      </p:sp>
    </p:spTree>
    <p:extLst>
      <p:ext uri="{BB962C8B-B14F-4D97-AF65-F5344CB8AC3E}">
        <p14:creationId xmlns:p14="http://schemas.microsoft.com/office/powerpoint/2010/main" val="29991778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4930" y="254833"/>
            <a:ext cx="11932171" cy="6460760"/>
          </a:xfrm>
        </p:spPr>
        <p:txBody>
          <a:bodyPr>
            <a:noAutofit/>
          </a:bodyPr>
          <a:lstStyle/>
          <a:p>
            <a:pPr marL="548640" indent="-411480">
              <a:buClr>
                <a:schemeClr val="tx1">
                  <a:shade val="95000"/>
                </a:schemeClr>
              </a:buClr>
              <a:buFont typeface="Wingdings 2"/>
              <a:buChar char=""/>
              <a:defRPr/>
            </a:pPr>
            <a:r>
              <a:rPr lang="fr-FR" sz="3200" b="1" dirty="0">
                <a:solidFill>
                  <a:srgbClr val="FF0000"/>
                </a:solidFill>
              </a:rPr>
              <a:t>Le multiplicateur budgétaire</a:t>
            </a:r>
          </a:p>
          <a:p>
            <a:pPr marL="868680" lvl="1" indent="-283464">
              <a:buFont typeface="Wingdings 2"/>
              <a:buChar char=""/>
              <a:defRPr/>
            </a:pPr>
            <a:r>
              <a:rPr lang="fr-FR" sz="3200" b="1" dirty="0"/>
              <a:t>On considère une économie en situation d’équilibre de sous-emploi, c.à.d. qu’il y a équilibre sur le marché des B&amp;S avec existence de chômage. Pour retrouver le plein emploi, il faut donc obtenir une variation de revenu ∆Y égale à la différence entre le revenu de plein emploi Ype et le revenu de sous-emploi actuel Y tel que (1) est vérifiée. </a:t>
            </a:r>
          </a:p>
        </p:txBody>
      </p:sp>
      <p:sp>
        <p:nvSpPr>
          <p:cNvPr id="4" name="Espace réservé du numéro de diapositive 3"/>
          <p:cNvSpPr>
            <a:spLocks noGrp="1"/>
          </p:cNvSpPr>
          <p:nvPr>
            <p:ph type="sldNum" sz="quarter" idx="12"/>
          </p:nvPr>
        </p:nvSpPr>
        <p:spPr/>
        <p:txBody>
          <a:bodyPr/>
          <a:lstStyle/>
          <a:p>
            <a:pPr>
              <a:defRPr/>
            </a:pPr>
            <a:fld id="{52E5E0EC-1BFF-4AB6-9954-E0F25FB51168}" type="slidenum">
              <a:rPr lang="fr-FR"/>
              <a:pPr>
                <a:defRPr/>
              </a:pPr>
              <a:t>29</a:t>
            </a:fld>
            <a:endParaRPr lang="fr-FR" dirty="0"/>
          </a:p>
        </p:txBody>
      </p:sp>
    </p:spTree>
    <p:extLst>
      <p:ext uri="{BB962C8B-B14F-4D97-AF65-F5344CB8AC3E}">
        <p14:creationId xmlns:p14="http://schemas.microsoft.com/office/powerpoint/2010/main" val="41307164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49382" y="623455"/>
            <a:ext cx="11544300" cy="5850080"/>
          </a:xfrm>
        </p:spPr>
        <p:txBody>
          <a:bodyPr>
            <a:noAutofit/>
          </a:bodyPr>
          <a:lstStyle/>
          <a:p>
            <a:pPr marL="868680" lvl="1" indent="-283464">
              <a:lnSpc>
                <a:spcPct val="100000"/>
              </a:lnSpc>
              <a:buFont typeface="Wingdings 2"/>
              <a:buChar char=""/>
              <a:defRPr/>
            </a:pPr>
            <a:r>
              <a:rPr lang="fr-FR" sz="3000" b="1" dirty="0"/>
              <a:t>On choisit de modifier la composante ‘’dépenses gouvernementales’’ soit ∆G. </a:t>
            </a:r>
          </a:p>
          <a:p>
            <a:pPr marL="868680" lvl="1" indent="-283464">
              <a:lnSpc>
                <a:spcPct val="100000"/>
              </a:lnSpc>
              <a:buFont typeface="Wingdings 2"/>
              <a:buChar char=""/>
              <a:defRPr/>
            </a:pPr>
            <a:r>
              <a:rPr lang="fr-FR" sz="3000" b="1" dirty="0"/>
              <a:t>On aura alors:</a:t>
            </a:r>
          </a:p>
          <a:p>
            <a:pPr marL="868680" lvl="1" indent="-283464">
              <a:lnSpc>
                <a:spcPct val="100000"/>
              </a:lnSpc>
              <a:buFont typeface="Wingdings 2"/>
              <a:buChar char=""/>
              <a:defRPr/>
            </a:pPr>
            <a:r>
              <a:rPr lang="fr-FR" sz="3000" b="1" dirty="0" err="1"/>
              <a:t>Ype</a:t>
            </a:r>
            <a:r>
              <a:rPr lang="fr-FR" sz="3000" b="1" dirty="0"/>
              <a:t> = Y + ∆Y = C + I + G + ∆G 		(3)</a:t>
            </a:r>
          </a:p>
          <a:p>
            <a:pPr marL="868680" lvl="1" indent="-283464">
              <a:lnSpc>
                <a:spcPct val="100000"/>
              </a:lnSpc>
              <a:buFont typeface="Wingdings 2"/>
              <a:buChar char=""/>
              <a:defRPr/>
            </a:pPr>
            <a:r>
              <a:rPr lang="fr-FR" sz="3000" b="1" dirty="0"/>
              <a:t>Y + ∆Y = </a:t>
            </a:r>
            <a:r>
              <a:rPr lang="fr-FR" sz="3000" b="1" dirty="0" err="1"/>
              <a:t>cY</a:t>
            </a:r>
            <a:r>
              <a:rPr lang="fr-FR" sz="3000" b="1" dirty="0"/>
              <a:t> + </a:t>
            </a:r>
            <a:r>
              <a:rPr lang="fr-FR" sz="3000" b="1" dirty="0" err="1"/>
              <a:t>c∆Y</a:t>
            </a:r>
            <a:r>
              <a:rPr lang="fr-FR" sz="3000" b="1" dirty="0"/>
              <a:t> + C0 + I + G + ∆G 		(4)</a:t>
            </a:r>
          </a:p>
          <a:p>
            <a:pPr marL="868680" lvl="1" indent="-283464">
              <a:lnSpc>
                <a:spcPct val="100000"/>
              </a:lnSpc>
              <a:buFont typeface="Wingdings 2"/>
              <a:buChar char=""/>
              <a:defRPr/>
            </a:pPr>
            <a:r>
              <a:rPr lang="fr-FR" sz="3000" b="1" dirty="0"/>
              <a:t>D’où ∆G = ∆Y.(1-c) 				(5)</a:t>
            </a:r>
          </a:p>
          <a:p>
            <a:pPr marL="868680" lvl="1" indent="-283464">
              <a:lnSpc>
                <a:spcPct val="100000"/>
              </a:lnSpc>
              <a:buFont typeface="Wingdings 2"/>
              <a:buChar char=""/>
              <a:defRPr/>
            </a:pPr>
            <a:r>
              <a:rPr lang="fr-FR" sz="3000" b="1" dirty="0"/>
              <a:t>La variation de G indispensable pour obtenir ∆Y est ∆G et on appelle k = 1/(1-c) le multiplicateur budgétaire.</a:t>
            </a:r>
          </a:p>
          <a:p>
            <a:pPr marL="868680" lvl="1" indent="-283464">
              <a:lnSpc>
                <a:spcPct val="100000"/>
              </a:lnSpc>
              <a:buFont typeface="Wingdings 2"/>
              <a:buChar char=""/>
              <a:defRPr/>
            </a:pPr>
            <a:r>
              <a:rPr lang="fr-FR" sz="3000" b="1" dirty="0"/>
              <a:t>Mécanisme repose sur un processus de dépenses successives dont la limite est k soit:</a:t>
            </a:r>
          </a:p>
          <a:p>
            <a:pPr marL="868680" lvl="1" indent="-283464">
              <a:lnSpc>
                <a:spcPct val="100000"/>
              </a:lnSpc>
              <a:buFont typeface="Wingdings 2"/>
              <a:buChar char=""/>
              <a:defRPr/>
            </a:pPr>
            <a:r>
              <a:rPr lang="fr-FR" sz="3000" b="1" dirty="0"/>
              <a:t>k = 1/(1-c) = 1 + c</a:t>
            </a:r>
            <a:r>
              <a:rPr lang="fr-FR" sz="3000" b="1" baseline="30000" dirty="0"/>
              <a:t>2</a:t>
            </a:r>
            <a:r>
              <a:rPr lang="fr-FR" sz="3000" b="1" dirty="0"/>
              <a:t> +c</a:t>
            </a:r>
            <a:r>
              <a:rPr lang="fr-FR" sz="3000" b="1" baseline="30000" dirty="0"/>
              <a:t>3</a:t>
            </a:r>
            <a:r>
              <a:rPr lang="fr-FR" sz="3000" b="1" dirty="0"/>
              <a:t> + … + </a:t>
            </a:r>
            <a:r>
              <a:rPr lang="fr-FR" sz="3000" b="1" dirty="0" err="1"/>
              <a:t>c</a:t>
            </a:r>
            <a:r>
              <a:rPr lang="fr-FR" sz="3000" b="1" baseline="30000" dirty="0" err="1"/>
              <a:t>n</a:t>
            </a:r>
            <a:r>
              <a:rPr lang="fr-FR" sz="3000" b="1" dirty="0"/>
              <a:t> + …</a:t>
            </a:r>
          </a:p>
          <a:p>
            <a:endParaRPr lang="fr-FR" sz="2800" b="1" dirty="0"/>
          </a:p>
        </p:txBody>
      </p:sp>
      <p:sp>
        <p:nvSpPr>
          <p:cNvPr id="2" name="Espace réservé du numéro de diapositive 1"/>
          <p:cNvSpPr>
            <a:spLocks noGrp="1"/>
          </p:cNvSpPr>
          <p:nvPr>
            <p:ph type="sldNum" sz="quarter" idx="12"/>
          </p:nvPr>
        </p:nvSpPr>
        <p:spPr/>
        <p:txBody>
          <a:bodyPr/>
          <a:lstStyle/>
          <a:p>
            <a:fld id="{6D22F896-40B5-4ADD-8801-0D06FADFA095}" type="slidenum">
              <a:rPr lang="en-US" smtClean="0"/>
              <a:t>30</a:t>
            </a:fld>
            <a:endParaRPr lang="en-US" dirty="0"/>
          </a:p>
        </p:txBody>
      </p:sp>
    </p:spTree>
    <p:extLst>
      <p:ext uri="{BB962C8B-B14F-4D97-AF65-F5344CB8AC3E}">
        <p14:creationId xmlns:p14="http://schemas.microsoft.com/office/powerpoint/2010/main" val="38296221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39582" y="254833"/>
            <a:ext cx="11762608" cy="6370819"/>
          </a:xfrm>
        </p:spPr>
        <p:txBody>
          <a:bodyPr>
            <a:noAutofit/>
          </a:bodyPr>
          <a:lstStyle/>
          <a:p>
            <a:pPr marL="548640" indent="-411480">
              <a:buClr>
                <a:schemeClr val="tx1">
                  <a:shade val="95000"/>
                </a:schemeClr>
              </a:buClr>
              <a:buFont typeface="Wingdings 2"/>
              <a:buChar char=""/>
              <a:defRPr/>
            </a:pPr>
            <a:r>
              <a:rPr lang="fr-FR" sz="3200" b="1" dirty="0">
                <a:solidFill>
                  <a:srgbClr val="FF0000"/>
                </a:solidFill>
              </a:rPr>
              <a:t>Politique fiscale ou de transferts</a:t>
            </a:r>
          </a:p>
          <a:p>
            <a:pPr marL="548640" indent="-411480">
              <a:buClr>
                <a:schemeClr val="tx1">
                  <a:shade val="95000"/>
                </a:schemeClr>
              </a:buClr>
              <a:buFont typeface="Wingdings 2"/>
              <a:buChar char=""/>
              <a:defRPr/>
            </a:pPr>
            <a:r>
              <a:rPr lang="fr-FR" sz="3200" b="1" dirty="0"/>
              <a:t>Soit (T) les impôts et (tr) les transferts d’où le revenu disponible (Yd)</a:t>
            </a:r>
          </a:p>
          <a:p>
            <a:pPr marL="548640" indent="-411480">
              <a:buClr>
                <a:schemeClr val="tx1">
                  <a:shade val="95000"/>
                </a:schemeClr>
              </a:buClr>
              <a:buFont typeface="Wingdings 2"/>
              <a:buChar char=""/>
              <a:defRPr/>
            </a:pPr>
            <a:r>
              <a:rPr lang="fr-FR" sz="3200" b="1" dirty="0"/>
              <a:t>Yd = Y – T + Tr 					(6)</a:t>
            </a:r>
          </a:p>
          <a:p>
            <a:pPr marL="548640" indent="-411480">
              <a:buClr>
                <a:schemeClr val="tx1">
                  <a:shade val="95000"/>
                </a:schemeClr>
              </a:buClr>
              <a:buFont typeface="Wingdings 2"/>
              <a:buChar char=""/>
              <a:defRPr/>
            </a:pPr>
            <a:r>
              <a:rPr lang="fr-FR" sz="3200" b="1" dirty="0"/>
              <a:t>D’où C = cYd + C</a:t>
            </a:r>
            <a:r>
              <a:rPr lang="fr-FR" sz="3200" b="1" baseline="-25000" dirty="0"/>
              <a:t>0</a:t>
            </a:r>
            <a:r>
              <a:rPr lang="fr-FR" sz="3200" b="1" dirty="0"/>
              <a:t> 				(7)</a:t>
            </a:r>
          </a:p>
          <a:p>
            <a:pPr marL="548640" indent="-411480">
              <a:buClr>
                <a:schemeClr val="tx1">
                  <a:shade val="95000"/>
                </a:schemeClr>
              </a:buClr>
              <a:buFont typeface="Wingdings 2"/>
              <a:buChar char=""/>
              <a:defRPr/>
            </a:pPr>
            <a:r>
              <a:rPr lang="fr-FR" sz="3200" b="1" dirty="0"/>
              <a:t>∆Y = (-c/1-c).∆T 				(8a)</a:t>
            </a:r>
          </a:p>
          <a:p>
            <a:pPr marL="548640" indent="-411480">
              <a:buClr>
                <a:schemeClr val="tx1">
                  <a:shade val="95000"/>
                </a:schemeClr>
              </a:buClr>
              <a:buFont typeface="Wingdings 2"/>
              <a:buChar char=""/>
              <a:defRPr/>
            </a:pPr>
            <a:r>
              <a:rPr lang="fr-FR" sz="3200" b="1" dirty="0"/>
              <a:t>∆Y = </a:t>
            </a:r>
            <a:r>
              <a:rPr lang="fr-FR" sz="3200" b="1" dirty="0" smtClean="0"/>
              <a:t>(c/1-c</a:t>
            </a:r>
            <a:r>
              <a:rPr lang="fr-FR" sz="3200" b="1" dirty="0"/>
              <a:t>).∆Tr 				(8b)</a:t>
            </a:r>
          </a:p>
          <a:p>
            <a:pPr marL="548640" indent="-411480">
              <a:buClr>
                <a:schemeClr val="tx1">
                  <a:shade val="95000"/>
                </a:schemeClr>
              </a:buClr>
              <a:buFont typeface="Wingdings 2"/>
              <a:buChar char=""/>
              <a:defRPr/>
            </a:pPr>
            <a:r>
              <a:rPr lang="fr-FR" sz="3200" b="1" dirty="0"/>
              <a:t>Les multiplicateurs associés sont plus faibles (politique de redistribution).</a:t>
            </a:r>
          </a:p>
        </p:txBody>
      </p:sp>
      <p:sp>
        <p:nvSpPr>
          <p:cNvPr id="4" name="Espace réservé du numéro de diapositive 3"/>
          <p:cNvSpPr>
            <a:spLocks noGrp="1"/>
          </p:cNvSpPr>
          <p:nvPr>
            <p:ph type="sldNum" sz="quarter" idx="12"/>
          </p:nvPr>
        </p:nvSpPr>
        <p:spPr/>
        <p:txBody>
          <a:bodyPr/>
          <a:lstStyle/>
          <a:p>
            <a:pPr>
              <a:defRPr/>
            </a:pPr>
            <a:fld id="{6857262B-C9C1-4CF7-AE25-13A8F70CACBB}" type="slidenum">
              <a:rPr lang="fr-FR"/>
              <a:pPr>
                <a:defRPr/>
              </a:pPr>
              <a:t>31</a:t>
            </a:fld>
            <a:endParaRPr lang="fr-FR" dirty="0"/>
          </a:p>
        </p:txBody>
      </p:sp>
    </p:spTree>
    <p:extLst>
      <p:ext uri="{BB962C8B-B14F-4D97-AF65-F5344CB8AC3E}">
        <p14:creationId xmlns:p14="http://schemas.microsoft.com/office/powerpoint/2010/main" val="22736047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79882" y="329784"/>
            <a:ext cx="11857219" cy="6375816"/>
          </a:xfrm>
        </p:spPr>
        <p:txBody>
          <a:bodyPr>
            <a:noAutofit/>
          </a:bodyPr>
          <a:lstStyle/>
          <a:p>
            <a:pPr marL="548640" indent="-411480">
              <a:buClr>
                <a:schemeClr val="tx1">
                  <a:shade val="95000"/>
                </a:schemeClr>
              </a:buClr>
              <a:buFont typeface="Wingdings 2"/>
              <a:buChar char=""/>
              <a:defRPr/>
            </a:pPr>
            <a:r>
              <a:rPr lang="fr-FR" sz="3200" b="1" dirty="0"/>
              <a:t>Lorsque le gouvernement veut mener une politique de budget équilibre, c.à.d. financer sa dépense gouvernementale par un impôt équivalent, on a alors:</a:t>
            </a:r>
          </a:p>
          <a:p>
            <a:pPr marL="548640" indent="-411480">
              <a:buClr>
                <a:schemeClr val="tx1">
                  <a:shade val="95000"/>
                </a:schemeClr>
              </a:buClr>
              <a:buFont typeface="Wingdings 2"/>
              <a:buChar char=""/>
              <a:defRPr/>
            </a:pPr>
            <a:r>
              <a:rPr lang="fr-FR" sz="3200" b="1" dirty="0"/>
              <a:t>∆G = ∆T 								(9)</a:t>
            </a:r>
          </a:p>
          <a:p>
            <a:pPr marL="548640" indent="-411480">
              <a:buClr>
                <a:schemeClr val="tx1">
                  <a:shade val="95000"/>
                </a:schemeClr>
              </a:buClr>
              <a:buFont typeface="Wingdings 2"/>
              <a:buChar char=""/>
              <a:defRPr/>
            </a:pPr>
            <a:r>
              <a:rPr lang="fr-FR" sz="3200" b="1" dirty="0"/>
              <a:t>d’où ∆Y = (1/1-c).(∆G - c∆T) 				(10)</a:t>
            </a:r>
          </a:p>
          <a:p>
            <a:pPr marL="548640" indent="-411480">
              <a:buClr>
                <a:schemeClr val="tx1">
                  <a:shade val="95000"/>
                </a:schemeClr>
              </a:buClr>
              <a:buFont typeface="Wingdings 2"/>
              <a:buChar char=""/>
              <a:defRPr/>
            </a:pPr>
            <a:r>
              <a:rPr lang="fr-FR" sz="3200" b="1" dirty="0"/>
              <a:t>soit ∆Y = ∆G (</a:t>
            </a:r>
            <a:r>
              <a:rPr lang="fr-FR" sz="3200" b="1" dirty="0">
                <a:solidFill>
                  <a:srgbClr val="FF0000"/>
                </a:solidFill>
              </a:rPr>
              <a:t>théorème de Haavelmo</a:t>
            </a:r>
            <a:r>
              <a:rPr lang="fr-FR" sz="3200" b="1" dirty="0"/>
              <a:t>, k=1)</a:t>
            </a:r>
          </a:p>
          <a:p>
            <a:pPr marL="548640" indent="-411480">
              <a:buClr>
                <a:schemeClr val="tx1">
                  <a:shade val="95000"/>
                </a:schemeClr>
              </a:buClr>
              <a:buFont typeface="Wingdings 2"/>
              <a:buChar char=""/>
              <a:defRPr/>
            </a:pPr>
            <a:r>
              <a:rPr lang="fr-FR" sz="3200" b="1" dirty="0"/>
              <a:t>Tels sont les fondements de la politique budgétaire keynésienne durant les ‘’trente glorieuses’’ (1945-1975) avec pratique d’un ‘’réglage fin’’ de l’économie (stop and go).</a:t>
            </a:r>
          </a:p>
        </p:txBody>
      </p:sp>
      <p:sp>
        <p:nvSpPr>
          <p:cNvPr id="4" name="Espace réservé du numéro de diapositive 3"/>
          <p:cNvSpPr>
            <a:spLocks noGrp="1"/>
          </p:cNvSpPr>
          <p:nvPr>
            <p:ph type="sldNum" sz="quarter" idx="12"/>
          </p:nvPr>
        </p:nvSpPr>
        <p:spPr/>
        <p:txBody>
          <a:bodyPr/>
          <a:lstStyle/>
          <a:p>
            <a:pPr>
              <a:defRPr/>
            </a:pPr>
            <a:fld id="{8AE784CE-6F88-439B-BB1F-DF3596CD303D}" type="slidenum">
              <a:rPr lang="fr-FR"/>
              <a:pPr>
                <a:defRPr/>
              </a:pPr>
              <a:t>32</a:t>
            </a:fld>
            <a:endParaRPr lang="fr-FR" dirty="0"/>
          </a:p>
        </p:txBody>
      </p:sp>
    </p:spTree>
    <p:extLst>
      <p:ext uri="{BB962C8B-B14F-4D97-AF65-F5344CB8AC3E}">
        <p14:creationId xmlns:p14="http://schemas.microsoft.com/office/powerpoint/2010/main" val="28816854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89725" y="197983"/>
            <a:ext cx="11801901" cy="761387"/>
          </a:xfrm>
        </p:spPr>
        <p:txBody>
          <a:bodyPr>
            <a:noAutofit/>
          </a:bodyPr>
          <a:lstStyle/>
          <a:p>
            <a:pPr>
              <a:defRPr/>
            </a:pPr>
            <a:r>
              <a:rPr lang="fr-FR" sz="2800" dirty="0">
                <a:solidFill>
                  <a:srgbClr val="FFC000"/>
                </a:solidFill>
              </a:rPr>
              <a:t>II.3 - Régimes de l’économie et politique budgétaire</a:t>
            </a:r>
          </a:p>
        </p:txBody>
      </p:sp>
      <p:sp>
        <p:nvSpPr>
          <p:cNvPr id="3" name="Espace réservé du contenu 2"/>
          <p:cNvSpPr>
            <a:spLocks noGrp="1"/>
          </p:cNvSpPr>
          <p:nvPr>
            <p:ph idx="1"/>
          </p:nvPr>
        </p:nvSpPr>
        <p:spPr>
          <a:xfrm>
            <a:off x="189724" y="1424066"/>
            <a:ext cx="11801901" cy="5066674"/>
          </a:xfrm>
        </p:spPr>
        <p:txBody>
          <a:bodyPr>
            <a:noAutofit/>
          </a:bodyPr>
          <a:lstStyle/>
          <a:p>
            <a:pPr marL="548640" indent="-411480">
              <a:lnSpc>
                <a:spcPct val="100000"/>
              </a:lnSpc>
              <a:buClr>
                <a:schemeClr val="tx1">
                  <a:shade val="95000"/>
                </a:schemeClr>
              </a:buClr>
              <a:buFont typeface="Wingdings 2"/>
              <a:buChar char=""/>
              <a:defRPr/>
            </a:pPr>
            <a:r>
              <a:rPr lang="fr-FR" sz="3200" b="1" dirty="0"/>
              <a:t>La théorie des équilibres avec rationnement permet de préciser les résultats théoriques précédents du modèle Mundell-Fleming</a:t>
            </a:r>
          </a:p>
          <a:p>
            <a:pPr marL="548640" indent="-411480">
              <a:lnSpc>
                <a:spcPct val="100000"/>
              </a:lnSpc>
              <a:buClr>
                <a:schemeClr val="tx1">
                  <a:shade val="95000"/>
                </a:schemeClr>
              </a:buClr>
              <a:buFont typeface="Wingdings 2"/>
              <a:buChar char=""/>
              <a:defRPr/>
            </a:pPr>
            <a:r>
              <a:rPr lang="fr-FR" sz="3200" b="1" dirty="0"/>
              <a:t>Milieu des années 1960, profond mouvement méthodologique entraine rapprochement de l’analyse microéconomique et la théorie macroéconomique. </a:t>
            </a:r>
            <a:r>
              <a:rPr lang="fr-FR" sz="3200" b="1" dirty="0">
                <a:solidFill>
                  <a:srgbClr val="FFFF00"/>
                </a:solidFill>
              </a:rPr>
              <a:t>Idée = fonder les relations de type macroéconomique sur les comportements explicites d’agents</a:t>
            </a:r>
            <a:r>
              <a:rPr lang="fr-FR" sz="3200" b="1" dirty="0"/>
              <a:t>: relecture de la théorie keynésienne (dans cette optique) par </a:t>
            </a:r>
            <a:r>
              <a:rPr lang="fr-FR" sz="3200" b="1" dirty="0" err="1"/>
              <a:t>Clower</a:t>
            </a:r>
            <a:r>
              <a:rPr lang="fr-FR" sz="3200" b="1" dirty="0"/>
              <a:t> et </a:t>
            </a:r>
            <a:r>
              <a:rPr lang="fr-FR" sz="3200" b="1" dirty="0" err="1"/>
              <a:t>Leijohnfvud</a:t>
            </a:r>
            <a:r>
              <a:rPr lang="fr-FR" sz="3200" b="1" dirty="0"/>
              <a:t>.</a:t>
            </a:r>
          </a:p>
        </p:txBody>
      </p:sp>
      <p:sp>
        <p:nvSpPr>
          <p:cNvPr id="4" name="Espace réservé du numéro de diapositive 3"/>
          <p:cNvSpPr>
            <a:spLocks noGrp="1"/>
          </p:cNvSpPr>
          <p:nvPr>
            <p:ph type="sldNum" sz="quarter" idx="12"/>
          </p:nvPr>
        </p:nvSpPr>
        <p:spPr/>
        <p:txBody>
          <a:bodyPr/>
          <a:lstStyle/>
          <a:p>
            <a:pPr>
              <a:defRPr/>
            </a:pPr>
            <a:fld id="{1956C3F5-A326-4EB8-84C1-3855B2728CCE}" type="slidenum">
              <a:rPr lang="fr-FR"/>
              <a:pPr>
                <a:defRPr/>
              </a:pPr>
              <a:t>33</a:t>
            </a:fld>
            <a:endParaRPr lang="fr-FR" dirty="0"/>
          </a:p>
        </p:txBody>
      </p:sp>
    </p:spTree>
    <p:extLst>
      <p:ext uri="{BB962C8B-B14F-4D97-AF65-F5344CB8AC3E}">
        <p14:creationId xmlns:p14="http://schemas.microsoft.com/office/powerpoint/2010/main" val="630501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3600" dirty="0">
                <a:solidFill>
                  <a:srgbClr val="FF0000"/>
                </a:solidFill>
              </a:rPr>
              <a:t>III. MODELES du déséquilibre</a:t>
            </a:r>
            <a:br>
              <a:rPr lang="fr-FR" sz="3600" dirty="0">
                <a:solidFill>
                  <a:srgbClr val="FF0000"/>
                </a:solidFill>
              </a:rPr>
            </a:br>
            <a:endParaRPr lang="fr-FR" sz="3200" dirty="0"/>
          </a:p>
        </p:txBody>
      </p:sp>
      <p:sp>
        <p:nvSpPr>
          <p:cNvPr id="3" name="Espace réservé du contenu 2"/>
          <p:cNvSpPr>
            <a:spLocks noGrp="1"/>
          </p:cNvSpPr>
          <p:nvPr>
            <p:ph idx="1"/>
          </p:nvPr>
        </p:nvSpPr>
        <p:spPr/>
        <p:txBody>
          <a:bodyPr>
            <a:normAutofit/>
          </a:bodyPr>
          <a:lstStyle/>
          <a:p>
            <a:pPr marL="228600" lvl="1">
              <a:spcBef>
                <a:spcPts val="1000"/>
              </a:spcBef>
            </a:pPr>
            <a:r>
              <a:rPr lang="fr-FR" sz="3600" b="1" dirty="0"/>
              <a:t>Point de départ = relation entre apport de Keynes (Théorie Générale) et celui de Walras (au travers de sa théorie de l’équilibre général).</a:t>
            </a:r>
          </a:p>
        </p:txBody>
      </p:sp>
      <p:sp>
        <p:nvSpPr>
          <p:cNvPr id="4" name="Espace réservé du numéro de diapositive 3"/>
          <p:cNvSpPr>
            <a:spLocks noGrp="1"/>
          </p:cNvSpPr>
          <p:nvPr>
            <p:ph type="sldNum" sz="quarter" idx="12"/>
          </p:nvPr>
        </p:nvSpPr>
        <p:spPr/>
        <p:txBody>
          <a:bodyPr/>
          <a:lstStyle/>
          <a:p>
            <a:fld id="{6D22F896-40B5-4ADD-8801-0D06FADFA095}" type="slidenum">
              <a:rPr lang="en-US" smtClean="0"/>
              <a:t>34</a:t>
            </a:fld>
            <a:endParaRPr lang="en-US" dirty="0"/>
          </a:p>
        </p:txBody>
      </p:sp>
    </p:spTree>
    <p:extLst>
      <p:ext uri="{BB962C8B-B14F-4D97-AF65-F5344CB8AC3E}">
        <p14:creationId xmlns:p14="http://schemas.microsoft.com/office/powerpoint/2010/main" val="19093693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94872" y="329784"/>
            <a:ext cx="11692328" cy="6295868"/>
          </a:xfrm>
        </p:spPr>
        <p:txBody>
          <a:bodyPr>
            <a:noAutofit/>
          </a:bodyPr>
          <a:lstStyle/>
          <a:p>
            <a:pPr marL="868680" lvl="1" indent="-283464">
              <a:buFont typeface="Wingdings 2"/>
              <a:buChar char=""/>
              <a:defRPr/>
            </a:pPr>
            <a:r>
              <a:rPr lang="fr-FR" sz="3200" b="1" dirty="0"/>
              <a:t>Hypothèse de base du modèle IS-LM de Hicks présente la théorie keynésienne comme un cas particulier du modèle walrasien où existe</a:t>
            </a:r>
            <a:r>
              <a:rPr lang="fr-FR" sz="3200" b="1" i="1" dirty="0"/>
              <a:t> </a:t>
            </a:r>
            <a:r>
              <a:rPr lang="fr-FR" sz="3200" b="1" i="1" dirty="0">
                <a:solidFill>
                  <a:srgbClr val="FFFF00"/>
                </a:solidFill>
              </a:rPr>
              <a:t>une rigidité à la baisse des salaires nominaux qui explique l’impossibilité d’un ajustement du système économique par les prix</a:t>
            </a:r>
            <a:r>
              <a:rPr lang="fr-FR" sz="3200" b="1" dirty="0"/>
              <a:t>. Une étude précise de la coordination des décisions des agents économiques dans l’économie permet une autre interprétation de l’apport de Keynes.</a:t>
            </a:r>
          </a:p>
        </p:txBody>
      </p:sp>
      <p:sp>
        <p:nvSpPr>
          <p:cNvPr id="4" name="Espace réservé du numéro de diapositive 3"/>
          <p:cNvSpPr>
            <a:spLocks noGrp="1"/>
          </p:cNvSpPr>
          <p:nvPr>
            <p:ph type="sldNum" sz="quarter" idx="12"/>
          </p:nvPr>
        </p:nvSpPr>
        <p:spPr/>
        <p:txBody>
          <a:bodyPr/>
          <a:lstStyle/>
          <a:p>
            <a:pPr>
              <a:defRPr/>
            </a:pPr>
            <a:fld id="{B79C5719-EA2E-4327-B340-AC917E06B834}" type="slidenum">
              <a:rPr lang="fr-FR"/>
              <a:pPr>
                <a:defRPr/>
              </a:pPr>
              <a:t>35</a:t>
            </a:fld>
            <a:endParaRPr lang="fr-FR" dirty="0"/>
          </a:p>
        </p:txBody>
      </p:sp>
    </p:spTree>
    <p:extLst>
      <p:ext uri="{BB962C8B-B14F-4D97-AF65-F5344CB8AC3E}">
        <p14:creationId xmlns:p14="http://schemas.microsoft.com/office/powerpoint/2010/main" val="15356503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94871" y="404734"/>
            <a:ext cx="11752289" cy="6192916"/>
          </a:xfrm>
        </p:spPr>
        <p:txBody>
          <a:bodyPr>
            <a:noAutofit/>
          </a:bodyPr>
          <a:lstStyle/>
          <a:p>
            <a:pPr marL="868680" lvl="1" indent="-283464">
              <a:lnSpc>
                <a:spcPct val="100000"/>
              </a:lnSpc>
              <a:buFont typeface="Wingdings 2"/>
              <a:buChar char=""/>
              <a:defRPr/>
            </a:pPr>
            <a:r>
              <a:rPr lang="fr-FR" sz="3200" b="1" dirty="0"/>
              <a:t>Le fonctionnement du système économique (version équilibre général walrasien) repose sur une parfaite coordination des actions des agents grâce à l’intervention du ‘’commissaire priseur’’ ou ‘’crieur’’.</a:t>
            </a:r>
          </a:p>
          <a:p>
            <a:pPr marL="868680" lvl="1" indent="-283464">
              <a:lnSpc>
                <a:spcPct val="100000"/>
              </a:lnSpc>
              <a:buFont typeface="Wingdings 2"/>
              <a:buChar char=""/>
              <a:defRPr/>
            </a:pPr>
            <a:r>
              <a:rPr lang="fr-FR" sz="3200" b="1" dirty="0"/>
              <a:t> L’équilibre se réalise par un tâtonnement sur les prix et le vecteur de prix annoncé permet l’annulation des offres et demandes excédentaires; 		</a:t>
            </a:r>
            <a:r>
              <a:rPr lang="fr-FR" sz="3200" b="1" dirty="0">
                <a:solidFill>
                  <a:srgbClr val="FFFF00"/>
                </a:solidFill>
              </a:rPr>
              <a:t>aucune transaction n’est effectuée avant que l’économie ne soit au vecteur de prix d’équilibre</a:t>
            </a:r>
            <a:r>
              <a:rPr lang="fr-FR" sz="3200" b="1" dirty="0"/>
              <a:t>. </a:t>
            </a:r>
          </a:p>
          <a:p>
            <a:pPr marL="868680" lvl="1" indent="-283464">
              <a:lnSpc>
                <a:spcPct val="100000"/>
              </a:lnSpc>
              <a:buFont typeface="Wingdings 2"/>
              <a:buChar char=""/>
              <a:defRPr/>
            </a:pPr>
            <a:r>
              <a:rPr lang="fr-FR" sz="3200" b="1" dirty="0"/>
              <a:t>On a ainsi une centralisation extrême de l’information sur la personne du crieur.</a:t>
            </a:r>
          </a:p>
        </p:txBody>
      </p:sp>
      <p:sp>
        <p:nvSpPr>
          <p:cNvPr id="4" name="Espace réservé du numéro de diapositive 3"/>
          <p:cNvSpPr>
            <a:spLocks noGrp="1"/>
          </p:cNvSpPr>
          <p:nvPr>
            <p:ph type="sldNum" sz="quarter" idx="12"/>
          </p:nvPr>
        </p:nvSpPr>
        <p:spPr/>
        <p:txBody>
          <a:bodyPr/>
          <a:lstStyle/>
          <a:p>
            <a:pPr>
              <a:defRPr/>
            </a:pPr>
            <a:fld id="{FED5E11F-F5CD-4E2B-838F-9967562AD502}" type="slidenum">
              <a:rPr lang="fr-FR"/>
              <a:pPr>
                <a:defRPr/>
              </a:pPr>
              <a:t>36</a:t>
            </a:fld>
            <a:endParaRPr lang="fr-FR" dirty="0"/>
          </a:p>
        </p:txBody>
      </p:sp>
      <p:sp>
        <p:nvSpPr>
          <p:cNvPr id="2" name="Flèche droite 1"/>
          <p:cNvSpPr/>
          <p:nvPr/>
        </p:nvSpPr>
        <p:spPr>
          <a:xfrm>
            <a:off x="8081530" y="350119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7669827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13795" y="290945"/>
            <a:ext cx="10353762" cy="6483928"/>
          </a:xfrm>
        </p:spPr>
        <p:txBody>
          <a:bodyPr>
            <a:normAutofit lnSpcReduction="10000"/>
          </a:bodyPr>
          <a:lstStyle/>
          <a:p>
            <a:pPr marL="228600" lvl="1">
              <a:lnSpc>
                <a:spcPct val="100000"/>
              </a:lnSpc>
              <a:spcBef>
                <a:spcPts val="1000"/>
              </a:spcBef>
            </a:pPr>
            <a:r>
              <a:rPr lang="fr-FR" sz="3200" b="1" dirty="0"/>
              <a:t>Si on enlève cette fiction du commissaire priseur, on a alors un modèle beaucoup plus proche du fonctionnement des économies décentralisées telles que les économies actuelles où n’existent pas de mécanismes de coordination de l’information; celle-ci est dispersée, difficilement accessible, parfois même inconnue.</a:t>
            </a:r>
          </a:p>
          <a:p>
            <a:pPr marL="228600" lvl="1">
              <a:lnSpc>
                <a:spcPct val="100000"/>
              </a:lnSpc>
              <a:spcBef>
                <a:spcPts val="1000"/>
              </a:spcBef>
            </a:pPr>
            <a:r>
              <a:rPr lang="fr-FR" sz="3200" b="1" dirty="0">
                <a:solidFill>
                  <a:srgbClr val="FFFF00"/>
                </a:solidFill>
              </a:rPr>
              <a:t>Certains marchés vont alors se clore en déséquilibre et certains agents vont donc se trouver rationnés</a:t>
            </a:r>
            <a:r>
              <a:rPr lang="fr-FR" sz="3200" b="1" dirty="0"/>
              <a:t>. </a:t>
            </a:r>
          </a:p>
          <a:p>
            <a:pPr marL="228600" lvl="1">
              <a:lnSpc>
                <a:spcPct val="100000"/>
              </a:lnSpc>
              <a:spcBef>
                <a:spcPts val="1000"/>
              </a:spcBef>
            </a:pPr>
            <a:r>
              <a:rPr lang="fr-FR" sz="3200" b="1" dirty="0"/>
              <a:t>Par exemple si, sur un marché à un prix donné, l’offre est supérieure à la demande, on dira que l’offre est rationnée.</a:t>
            </a:r>
          </a:p>
        </p:txBody>
      </p:sp>
      <p:sp>
        <p:nvSpPr>
          <p:cNvPr id="2" name="Espace réservé du numéro de diapositive 1"/>
          <p:cNvSpPr>
            <a:spLocks noGrp="1"/>
          </p:cNvSpPr>
          <p:nvPr>
            <p:ph type="sldNum" sz="quarter" idx="12"/>
          </p:nvPr>
        </p:nvSpPr>
        <p:spPr/>
        <p:txBody>
          <a:bodyPr/>
          <a:lstStyle/>
          <a:p>
            <a:fld id="{6D22F896-40B5-4ADD-8801-0D06FADFA095}" type="slidenum">
              <a:rPr lang="en-US" smtClean="0"/>
              <a:t>37</a:t>
            </a:fld>
            <a:endParaRPr lang="en-US" dirty="0"/>
          </a:p>
        </p:txBody>
      </p:sp>
    </p:spTree>
    <p:extLst>
      <p:ext uri="{BB962C8B-B14F-4D97-AF65-F5344CB8AC3E}">
        <p14:creationId xmlns:p14="http://schemas.microsoft.com/office/powerpoint/2010/main" val="4571052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79882" y="299803"/>
            <a:ext cx="11707318" cy="6297847"/>
          </a:xfrm>
        </p:spPr>
        <p:txBody>
          <a:bodyPr>
            <a:noAutofit/>
          </a:bodyPr>
          <a:lstStyle/>
          <a:p>
            <a:pPr marL="868680" lvl="1" indent="-283464">
              <a:lnSpc>
                <a:spcPct val="100000"/>
              </a:lnSpc>
              <a:buFont typeface="Wingdings 2"/>
              <a:buChar char=""/>
              <a:defRPr/>
            </a:pPr>
            <a:r>
              <a:rPr lang="fr-FR" sz="3200" b="1" dirty="0"/>
              <a:t>Dans une économie, le rationnement sur un marché va se répercuter sur les autres marchés. C’est ce cas qu’examine </a:t>
            </a:r>
            <a:r>
              <a:rPr lang="fr-FR" sz="3200" b="1" dirty="0" err="1"/>
              <a:t>Clower</a:t>
            </a:r>
            <a:r>
              <a:rPr lang="fr-FR" sz="3200" b="1" dirty="0"/>
              <a:t> (1965): </a:t>
            </a:r>
            <a:r>
              <a:rPr lang="fr-FR" sz="3200" b="1" i="1" dirty="0">
                <a:solidFill>
                  <a:srgbClr val="FFFF00"/>
                </a:solidFill>
              </a:rPr>
              <a:t>s’il y a du chômage sur le marché du travail, les ménages gagneront moins et demanderons donc moins de biens</a:t>
            </a:r>
            <a:r>
              <a:rPr lang="fr-FR" sz="3200" b="1" dirty="0"/>
              <a:t>. </a:t>
            </a:r>
          </a:p>
          <a:p>
            <a:pPr marL="868680" lvl="1" indent="-283464">
              <a:lnSpc>
                <a:spcPct val="100000"/>
              </a:lnSpc>
              <a:buFont typeface="Wingdings 2"/>
              <a:buChar char=""/>
              <a:defRPr/>
            </a:pPr>
            <a:r>
              <a:rPr lang="fr-FR" sz="3200" b="1" dirty="0"/>
              <a:t>Il convient donc de distinguer les fonctions d’offre et de demande notionnelles, hors contraintes, et les fonctions contraintes. </a:t>
            </a:r>
          </a:p>
          <a:p>
            <a:pPr marL="868680" lvl="1" indent="-283464">
              <a:lnSpc>
                <a:spcPct val="100000"/>
              </a:lnSpc>
              <a:buFont typeface="Wingdings 2"/>
              <a:buChar char=""/>
              <a:defRPr/>
            </a:pPr>
            <a:r>
              <a:rPr lang="fr-FR" sz="3200" b="1" dirty="0"/>
              <a:t>C’est ainsi qu’on réconcilie les fonctions de demande néo-classiques dépendant seulement des prix avec la fonction de consommation keynésienne qui intègre les contraintes.</a:t>
            </a:r>
          </a:p>
        </p:txBody>
      </p:sp>
      <p:sp>
        <p:nvSpPr>
          <p:cNvPr id="4" name="Espace réservé du numéro de diapositive 3"/>
          <p:cNvSpPr>
            <a:spLocks noGrp="1"/>
          </p:cNvSpPr>
          <p:nvPr>
            <p:ph type="sldNum" sz="quarter" idx="12"/>
          </p:nvPr>
        </p:nvSpPr>
        <p:spPr/>
        <p:txBody>
          <a:bodyPr/>
          <a:lstStyle/>
          <a:p>
            <a:pPr>
              <a:defRPr/>
            </a:pPr>
            <a:fld id="{435B9539-A5D9-41B5-8CED-EA9D580446A5}" type="slidenum">
              <a:rPr lang="fr-FR"/>
              <a:pPr>
                <a:defRPr/>
              </a:pPr>
              <a:t>38</a:t>
            </a:fld>
            <a:endParaRPr lang="fr-FR" dirty="0"/>
          </a:p>
        </p:txBody>
      </p:sp>
    </p:spTree>
    <p:extLst>
      <p:ext uri="{BB962C8B-B14F-4D97-AF65-F5344CB8AC3E}">
        <p14:creationId xmlns:p14="http://schemas.microsoft.com/office/powerpoint/2010/main" val="4264525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Espace réservé du contenu 2"/>
          <p:cNvSpPr>
            <a:spLocks noGrp="1"/>
          </p:cNvSpPr>
          <p:nvPr>
            <p:ph idx="1"/>
          </p:nvPr>
        </p:nvSpPr>
        <p:spPr>
          <a:xfrm>
            <a:off x="269824" y="893617"/>
            <a:ext cx="11662346" cy="5612113"/>
          </a:xfrm>
        </p:spPr>
        <p:txBody>
          <a:bodyPr>
            <a:normAutofit/>
          </a:bodyPr>
          <a:lstStyle/>
          <a:p>
            <a:pPr lvl="1">
              <a:lnSpc>
                <a:spcPct val="100000"/>
              </a:lnSpc>
            </a:pPr>
            <a:r>
              <a:rPr lang="fr-FR" sz="3200" b="1" dirty="0"/>
              <a:t>Les modèles macroéconomiques de déséquilibre (Barro &amp; </a:t>
            </a:r>
            <a:r>
              <a:rPr lang="fr-FR" sz="3200" b="1" dirty="0" err="1"/>
              <a:t>Grossman</a:t>
            </a:r>
            <a:r>
              <a:rPr lang="fr-FR" sz="3200" b="1" dirty="0"/>
              <a:t>, Malinvaud), sous certaines hypothèses d’agrégation (existence d’un seul type de rationnement sur un marché par exemple) permettent d’analyser la situation d’une économie. </a:t>
            </a:r>
          </a:p>
          <a:p>
            <a:pPr lvl="1">
              <a:lnSpc>
                <a:spcPct val="100000"/>
              </a:lnSpc>
              <a:spcBef>
                <a:spcPts val="1800"/>
              </a:spcBef>
            </a:pPr>
            <a:r>
              <a:rPr lang="fr-FR" sz="3200" b="1" dirty="0"/>
              <a:t>Ainsi, en considérant une économie fermée à deux marchés (biens et travail), on établit le tableau ci-dessous, en fonction de la situation de chacun des marchés (équilibre, excès d’offre ou de demande).</a:t>
            </a:r>
          </a:p>
        </p:txBody>
      </p:sp>
      <p:sp>
        <p:nvSpPr>
          <p:cNvPr id="4" name="Espace réservé du numéro de diapositive 3"/>
          <p:cNvSpPr>
            <a:spLocks noGrp="1"/>
          </p:cNvSpPr>
          <p:nvPr>
            <p:ph type="sldNum" sz="quarter" idx="12"/>
          </p:nvPr>
        </p:nvSpPr>
        <p:spPr/>
        <p:txBody>
          <a:bodyPr/>
          <a:lstStyle/>
          <a:p>
            <a:pPr>
              <a:defRPr/>
            </a:pPr>
            <a:fld id="{C1A97247-395A-4FB4-813A-E7D8D8614917}" type="slidenum">
              <a:rPr lang="fr-FR"/>
              <a:pPr>
                <a:defRPr/>
              </a:pPr>
              <a:t>39</a:t>
            </a:fld>
            <a:endParaRPr lang="fr-FR" dirty="0"/>
          </a:p>
        </p:txBody>
      </p:sp>
    </p:spTree>
    <p:extLst>
      <p:ext uri="{BB962C8B-B14F-4D97-AF65-F5344CB8AC3E}">
        <p14:creationId xmlns:p14="http://schemas.microsoft.com/office/powerpoint/2010/main" val="5342000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4872" y="157991"/>
            <a:ext cx="11797259" cy="607185"/>
          </a:xfrm>
        </p:spPr>
        <p:txBody>
          <a:bodyPr/>
          <a:lstStyle/>
          <a:p>
            <a:pPr>
              <a:defRPr/>
            </a:pPr>
            <a:r>
              <a:rPr lang="fr-FR" sz="3200" dirty="0">
                <a:solidFill>
                  <a:srgbClr val="FFFF00"/>
                </a:solidFill>
              </a:rPr>
              <a:t>Typologie des déséquilibres</a:t>
            </a:r>
          </a:p>
        </p:txBody>
      </p:sp>
      <p:graphicFrame>
        <p:nvGraphicFramePr>
          <p:cNvPr id="4" name="Espace réservé du contenu 3"/>
          <p:cNvGraphicFramePr>
            <a:graphicFrameLocks noGrp="1"/>
          </p:cNvGraphicFramePr>
          <p:nvPr>
            <p:ph idx="1"/>
            <p:extLst>
              <p:ext uri="{D42A27DB-BD31-4B8C-83A1-F6EECF244321}">
                <p14:modId xmlns:p14="http://schemas.microsoft.com/office/powerpoint/2010/main" val="494101138"/>
              </p:ext>
            </p:extLst>
          </p:nvPr>
        </p:nvGraphicFramePr>
        <p:xfrm>
          <a:off x="449705" y="780166"/>
          <a:ext cx="11326660" cy="5791200"/>
        </p:xfrm>
        <a:graphic>
          <a:graphicData uri="http://schemas.openxmlformats.org/drawingml/2006/table">
            <a:tbl>
              <a:tblPr firstRow="1" bandRow="1">
                <a:tableStyleId>{5C22544A-7EE6-4342-B048-85BDC9FD1C3A}</a:tableStyleId>
              </a:tblPr>
              <a:tblGrid>
                <a:gridCol w="2831665">
                  <a:extLst>
                    <a:ext uri="{9D8B030D-6E8A-4147-A177-3AD203B41FA5}">
                      <a16:colId xmlns="" xmlns:a16="http://schemas.microsoft.com/office/drawing/2014/main" val="20000"/>
                    </a:ext>
                  </a:extLst>
                </a:gridCol>
                <a:gridCol w="2831665">
                  <a:extLst>
                    <a:ext uri="{9D8B030D-6E8A-4147-A177-3AD203B41FA5}">
                      <a16:colId xmlns="" xmlns:a16="http://schemas.microsoft.com/office/drawing/2014/main" val="20001"/>
                    </a:ext>
                  </a:extLst>
                </a:gridCol>
                <a:gridCol w="2831665">
                  <a:extLst>
                    <a:ext uri="{9D8B030D-6E8A-4147-A177-3AD203B41FA5}">
                      <a16:colId xmlns="" xmlns:a16="http://schemas.microsoft.com/office/drawing/2014/main" val="20002"/>
                    </a:ext>
                  </a:extLst>
                </a:gridCol>
                <a:gridCol w="2831665">
                  <a:extLst>
                    <a:ext uri="{9D8B030D-6E8A-4147-A177-3AD203B41FA5}">
                      <a16:colId xmlns="" xmlns:a16="http://schemas.microsoft.com/office/drawing/2014/main" val="20003"/>
                    </a:ext>
                  </a:extLst>
                </a:gridCol>
              </a:tblGrid>
              <a:tr h="445079">
                <a:tc rowSpan="2" gridSpan="2">
                  <a:txBody>
                    <a:bodyPr/>
                    <a:lstStyle/>
                    <a:p>
                      <a:endParaRPr lang="fr-FR" sz="2400" dirty="0"/>
                    </a:p>
                  </a:txBody>
                  <a:tcPr/>
                </a:tc>
                <a:tc rowSpan="2" hMerge="1">
                  <a:txBody>
                    <a:bodyPr/>
                    <a:lstStyle/>
                    <a:p>
                      <a:endParaRPr lang="fr-FR"/>
                    </a:p>
                  </a:txBody>
                  <a:tcPr/>
                </a:tc>
                <a:tc gridSpan="2">
                  <a:txBody>
                    <a:bodyPr/>
                    <a:lstStyle/>
                    <a:p>
                      <a:pPr algn="ctr"/>
                      <a:r>
                        <a:rPr lang="fr-FR" sz="2400" dirty="0"/>
                        <a:t>Marché du travail</a:t>
                      </a:r>
                    </a:p>
                  </a:txBody>
                  <a:tcPr anchor="ctr"/>
                </a:tc>
                <a:tc hMerge="1">
                  <a:txBody>
                    <a:bodyPr/>
                    <a:lstStyle/>
                    <a:p>
                      <a:endParaRPr lang="fr-FR" dirty="0"/>
                    </a:p>
                  </a:txBody>
                  <a:tcPr/>
                </a:tc>
                <a:extLst>
                  <a:ext uri="{0D108BD9-81ED-4DB2-BD59-A6C34878D82A}">
                    <a16:rowId xmlns="" xmlns:a16="http://schemas.microsoft.com/office/drawing/2014/main" val="10000"/>
                  </a:ext>
                </a:extLst>
              </a:tr>
              <a:tr h="1157205">
                <a:tc gridSpan="2" vMerge="1">
                  <a:txBody>
                    <a:bodyPr/>
                    <a:lstStyle/>
                    <a:p>
                      <a:endParaRPr lang="fr-FR" dirty="0"/>
                    </a:p>
                  </a:txBody>
                  <a:tcPr/>
                </a:tc>
                <a:tc hMerge="1" vMerge="1">
                  <a:txBody>
                    <a:bodyPr/>
                    <a:lstStyle/>
                    <a:p>
                      <a:endParaRPr lang="fr-FR"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sz="2400" dirty="0"/>
                        <a:t>Offre excédentaire</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sz="2400" dirty="0"/>
                        <a:t>Demande excédentaire</a:t>
                      </a:r>
                    </a:p>
                    <a:p>
                      <a:pPr algn="ctr"/>
                      <a:endParaRPr lang="fr-FR" sz="2400" dirty="0"/>
                    </a:p>
                  </a:txBody>
                  <a:tcPr anchor="ctr"/>
                </a:tc>
                <a:extLst>
                  <a:ext uri="{0D108BD9-81ED-4DB2-BD59-A6C34878D82A}">
                    <a16:rowId xmlns="" xmlns:a16="http://schemas.microsoft.com/office/drawing/2014/main" val="10001"/>
                  </a:ext>
                </a:extLst>
              </a:tr>
              <a:tr h="1809988">
                <a:tc rowSpan="2">
                  <a:txBody>
                    <a:bodyPr/>
                    <a:lstStyle/>
                    <a:p>
                      <a:pPr algn="ctr"/>
                      <a:r>
                        <a:rPr lang="fr-FR" sz="2400" dirty="0"/>
                        <a:t>Marché des biens</a:t>
                      </a:r>
                    </a:p>
                  </a:txBody>
                  <a:tcPr anchor="ctr"/>
                </a:tc>
                <a:tc>
                  <a:txBody>
                    <a:bodyPr/>
                    <a:lstStyle/>
                    <a:p>
                      <a:pPr algn="ctr"/>
                      <a:r>
                        <a:rPr lang="fr-FR" sz="2400" dirty="0"/>
                        <a:t>Offre excédentaire</a:t>
                      </a:r>
                    </a:p>
                  </a:txBody>
                  <a:tcPr anchor="ctr"/>
                </a:tc>
                <a:tc>
                  <a:txBody>
                    <a:bodyPr/>
                    <a:lstStyle/>
                    <a:p>
                      <a:pPr algn="ctr"/>
                      <a:r>
                        <a:rPr lang="fr-FR" sz="2400" dirty="0">
                          <a:solidFill>
                            <a:srgbClr val="C00000"/>
                          </a:solidFill>
                        </a:rPr>
                        <a:t>Chômage keynésien</a:t>
                      </a:r>
                    </a:p>
                  </a:txBody>
                  <a:tcPr anchor="ctr"/>
                </a:tc>
                <a:tc>
                  <a:txBody>
                    <a:bodyPr/>
                    <a:lstStyle/>
                    <a:p>
                      <a:pPr algn="ctr"/>
                      <a:r>
                        <a:rPr lang="fr-FR" sz="2400" dirty="0">
                          <a:solidFill>
                            <a:srgbClr val="C00000"/>
                          </a:solidFill>
                        </a:rPr>
                        <a:t>(selon modèles) </a:t>
                      </a:r>
                    </a:p>
                    <a:p>
                      <a:pPr algn="ctr"/>
                      <a:r>
                        <a:rPr lang="fr-FR" sz="2000" dirty="0">
                          <a:solidFill>
                            <a:srgbClr val="C00000"/>
                          </a:solidFill>
                        </a:rPr>
                        <a:t>sous-consommation</a:t>
                      </a:r>
                      <a:r>
                        <a:rPr lang="fr-FR" sz="2400" dirty="0">
                          <a:solidFill>
                            <a:srgbClr val="C00000"/>
                          </a:solidFill>
                        </a:rPr>
                        <a:t> ou </a:t>
                      </a:r>
                    </a:p>
                    <a:p>
                      <a:pPr algn="ctr"/>
                      <a:r>
                        <a:rPr lang="fr-FR" sz="2000" b="0" dirty="0">
                          <a:solidFill>
                            <a:srgbClr val="C00000"/>
                          </a:solidFill>
                        </a:rPr>
                        <a:t>sous-investissement</a:t>
                      </a:r>
                      <a:endParaRPr lang="fr-FR" sz="2400" b="0" dirty="0">
                        <a:solidFill>
                          <a:srgbClr val="C00000"/>
                        </a:solidFill>
                      </a:endParaRPr>
                    </a:p>
                    <a:p>
                      <a:pPr algn="ctr"/>
                      <a:r>
                        <a:rPr lang="fr-FR" sz="2400" dirty="0">
                          <a:solidFill>
                            <a:srgbClr val="C00000"/>
                          </a:solidFill>
                        </a:rPr>
                        <a:t>[B]</a:t>
                      </a:r>
                    </a:p>
                  </a:txBody>
                  <a:tcPr anchor="ctr"/>
                </a:tc>
                <a:extLst>
                  <a:ext uri="{0D108BD9-81ED-4DB2-BD59-A6C34878D82A}">
                    <a16:rowId xmlns="" xmlns:a16="http://schemas.microsoft.com/office/drawing/2014/main" val="10002"/>
                  </a:ext>
                </a:extLst>
              </a:tr>
              <a:tr h="2225394">
                <a:tc vMerge="1">
                  <a:txBody>
                    <a:bodyPr/>
                    <a:lstStyle/>
                    <a:p>
                      <a:endParaRPr lang="fr-FR" dirty="0"/>
                    </a:p>
                  </a:txBody>
                  <a:tcPr/>
                </a:tc>
                <a:tc>
                  <a:txBody>
                    <a:bodyPr/>
                    <a:lstStyle/>
                    <a:p>
                      <a:pPr algn="ctr"/>
                      <a:r>
                        <a:rPr lang="fr-FR" sz="2400" dirty="0"/>
                        <a:t>Demande excédentaire</a:t>
                      </a:r>
                    </a:p>
                  </a:txBody>
                  <a:tcPr anchor="ctr"/>
                </a:tc>
                <a:tc>
                  <a:txBody>
                    <a:bodyPr/>
                    <a:lstStyle/>
                    <a:p>
                      <a:pPr algn="ctr"/>
                      <a:r>
                        <a:rPr lang="fr-FR" sz="2400" dirty="0">
                          <a:solidFill>
                            <a:srgbClr val="C00000"/>
                          </a:solidFill>
                        </a:rPr>
                        <a:t>Chômage classique</a:t>
                      </a:r>
                    </a:p>
                  </a:txBody>
                  <a:tcPr anchor="ctr"/>
                </a:tc>
                <a:tc>
                  <a:txBody>
                    <a:bodyPr/>
                    <a:lstStyle/>
                    <a:p>
                      <a:pPr algn="ctr"/>
                      <a:endParaRPr lang="fr-FR" sz="2400" dirty="0">
                        <a:solidFill>
                          <a:srgbClr val="C00000"/>
                        </a:solidFill>
                      </a:endParaRPr>
                    </a:p>
                    <a:p>
                      <a:pPr algn="ctr"/>
                      <a:endParaRPr lang="fr-FR" sz="2400" dirty="0">
                        <a:solidFill>
                          <a:srgbClr val="C00000"/>
                        </a:solidFill>
                      </a:endParaRPr>
                    </a:p>
                    <a:p>
                      <a:pPr algn="ctr"/>
                      <a:r>
                        <a:rPr lang="fr-FR" sz="2400" dirty="0">
                          <a:solidFill>
                            <a:srgbClr val="C00000"/>
                          </a:solidFill>
                        </a:rPr>
                        <a:t>Inflation </a:t>
                      </a:r>
                    </a:p>
                    <a:p>
                      <a:pPr algn="ctr"/>
                      <a:r>
                        <a:rPr lang="fr-FR" sz="2400" dirty="0">
                          <a:solidFill>
                            <a:srgbClr val="C00000"/>
                          </a:solidFill>
                        </a:rPr>
                        <a:t>Contenue</a:t>
                      </a:r>
                    </a:p>
                    <a:p>
                      <a:pPr algn="ctr"/>
                      <a:endParaRPr lang="fr-FR" sz="2400" dirty="0">
                        <a:solidFill>
                          <a:srgbClr val="C00000"/>
                        </a:solidFill>
                      </a:endParaRPr>
                    </a:p>
                    <a:p>
                      <a:pPr algn="ctr"/>
                      <a:endParaRPr lang="fr-FR" sz="2400" dirty="0">
                        <a:solidFill>
                          <a:srgbClr val="C00000"/>
                        </a:solidFill>
                      </a:endParaRPr>
                    </a:p>
                  </a:txBody>
                  <a:tcPr anchor="ctr"/>
                </a:tc>
                <a:extLst>
                  <a:ext uri="{0D108BD9-81ED-4DB2-BD59-A6C34878D82A}">
                    <a16:rowId xmlns="" xmlns:a16="http://schemas.microsoft.com/office/drawing/2014/main" val="10003"/>
                  </a:ext>
                </a:extLst>
              </a:tr>
            </a:tbl>
          </a:graphicData>
        </a:graphic>
      </p:graphicFrame>
      <p:sp>
        <p:nvSpPr>
          <p:cNvPr id="7" name="Espace réservé du numéro de diapositive 6"/>
          <p:cNvSpPr>
            <a:spLocks noGrp="1"/>
          </p:cNvSpPr>
          <p:nvPr>
            <p:ph type="sldNum" sz="quarter" idx="12"/>
          </p:nvPr>
        </p:nvSpPr>
        <p:spPr/>
        <p:txBody>
          <a:bodyPr/>
          <a:lstStyle/>
          <a:p>
            <a:pPr>
              <a:defRPr/>
            </a:pPr>
            <a:fld id="{567DB85A-3695-443C-B121-C9F665C01600}" type="slidenum">
              <a:rPr lang="fr-FR"/>
              <a:pPr>
                <a:defRPr/>
              </a:pPr>
              <a:t>40</a:t>
            </a:fld>
            <a:endParaRPr lang="fr-FR" dirty="0"/>
          </a:p>
        </p:txBody>
      </p:sp>
      <p:cxnSp>
        <p:nvCxnSpPr>
          <p:cNvPr id="6" name="Connecteur droit 5"/>
          <p:cNvCxnSpPr/>
          <p:nvPr/>
        </p:nvCxnSpPr>
        <p:spPr>
          <a:xfrm>
            <a:off x="449705" y="929390"/>
            <a:ext cx="5696262" cy="1469036"/>
          </a:xfrm>
          <a:prstGeom prst="line">
            <a:avLst/>
          </a:prstGeom>
          <a:ln w="127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8" name="Flèche droite 7"/>
          <p:cNvSpPr/>
          <p:nvPr/>
        </p:nvSpPr>
        <p:spPr>
          <a:xfrm>
            <a:off x="5426686" y="1052803"/>
            <a:ext cx="1079500" cy="7143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schemeClr val="bg1"/>
              </a:solidFill>
            </a:endParaRPr>
          </a:p>
        </p:txBody>
      </p:sp>
      <p:sp>
        <p:nvSpPr>
          <p:cNvPr id="9" name="Flèche vers le bas 8"/>
          <p:cNvSpPr/>
          <p:nvPr/>
        </p:nvSpPr>
        <p:spPr>
          <a:xfrm>
            <a:off x="1717532" y="2074576"/>
            <a:ext cx="71437" cy="6477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srgbClr val="FF0000"/>
              </a:solidFill>
            </a:endParaRPr>
          </a:p>
        </p:txBody>
      </p:sp>
    </p:spTree>
    <p:extLst>
      <p:ext uri="{BB962C8B-B14F-4D97-AF65-F5344CB8AC3E}">
        <p14:creationId xmlns:p14="http://schemas.microsoft.com/office/powerpoint/2010/main" val="3066082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07817" y="332509"/>
            <a:ext cx="11748655" cy="6421582"/>
          </a:xfrm>
        </p:spPr>
        <p:txBody>
          <a:bodyPr>
            <a:noAutofit/>
          </a:bodyPr>
          <a:lstStyle/>
          <a:p>
            <a:pPr marL="868680" lvl="1" indent="-283464">
              <a:lnSpc>
                <a:spcPct val="100000"/>
              </a:lnSpc>
              <a:buFont typeface="Wingdings 2"/>
              <a:buChar char=""/>
              <a:defRPr/>
            </a:pPr>
            <a:r>
              <a:rPr lang="fr-FR" sz="3000" b="1" dirty="0"/>
              <a:t>L’équilibre simultané sur les deux marchés correspond à l’équilibre général walrasien qui devient donc un cas particulier d’un système plus large, celui de la ‘’Théorie Générale’’.</a:t>
            </a:r>
          </a:p>
          <a:p>
            <a:pPr marL="868680" lvl="1" indent="-283464">
              <a:lnSpc>
                <a:spcPct val="100000"/>
              </a:lnSpc>
              <a:buFont typeface="Wingdings 2"/>
              <a:buChar char=""/>
              <a:defRPr/>
            </a:pPr>
            <a:r>
              <a:rPr lang="fr-FR" sz="3000" b="1" dirty="0">
                <a:solidFill>
                  <a:srgbClr val="FFFF00"/>
                </a:solidFill>
              </a:rPr>
              <a:t>Le cadre [B], </a:t>
            </a:r>
            <a:r>
              <a:rPr lang="fr-FR" sz="3000" b="1" dirty="0"/>
              <a:t>dans l’économie de base, est vide car on considère qu’il ne peut y avoir simultanément offre excédentaire de biens par les entreprises et demande excédentaire de travail par ces mêmes entreprises. Toutefois, dans des modèles d’économie ouverte, cette situation correspond à la sous-consommation du produit échangé (excès d’offre) tandis que l’excès de demande sur le marché du travail résulte de la situation des deux secteurs (bien échangé et non échangé).</a:t>
            </a:r>
          </a:p>
        </p:txBody>
      </p:sp>
      <p:sp>
        <p:nvSpPr>
          <p:cNvPr id="4" name="Espace réservé du numéro de diapositive 3"/>
          <p:cNvSpPr>
            <a:spLocks noGrp="1"/>
          </p:cNvSpPr>
          <p:nvPr>
            <p:ph type="sldNum" sz="quarter" idx="12"/>
          </p:nvPr>
        </p:nvSpPr>
        <p:spPr/>
        <p:txBody>
          <a:bodyPr/>
          <a:lstStyle/>
          <a:p>
            <a:pPr>
              <a:defRPr/>
            </a:pPr>
            <a:fld id="{004B1FC3-CF5B-46BC-90B0-0482B5C4CD17}" type="slidenum">
              <a:rPr lang="fr-FR"/>
              <a:pPr>
                <a:defRPr/>
              </a:pPr>
              <a:t>41</a:t>
            </a:fld>
            <a:endParaRPr lang="fr-FR" dirty="0"/>
          </a:p>
        </p:txBody>
      </p:sp>
    </p:spTree>
    <p:extLst>
      <p:ext uri="{BB962C8B-B14F-4D97-AF65-F5344CB8AC3E}">
        <p14:creationId xmlns:p14="http://schemas.microsoft.com/office/powerpoint/2010/main" val="29421435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90945" y="249382"/>
            <a:ext cx="11679382" cy="6348268"/>
          </a:xfrm>
        </p:spPr>
        <p:txBody>
          <a:bodyPr>
            <a:noAutofit/>
          </a:bodyPr>
          <a:lstStyle/>
          <a:p>
            <a:pPr marL="548640" indent="-411480">
              <a:lnSpc>
                <a:spcPct val="100000"/>
              </a:lnSpc>
              <a:buClr>
                <a:schemeClr val="tx1">
                  <a:shade val="95000"/>
                </a:schemeClr>
              </a:buClr>
              <a:buFont typeface="Wingdings 2"/>
              <a:buChar char=""/>
              <a:defRPr/>
            </a:pPr>
            <a:r>
              <a:rPr lang="fr-FR" sz="3600" b="1" dirty="0">
                <a:solidFill>
                  <a:srgbClr val="FFFF00"/>
                </a:solidFill>
              </a:rPr>
              <a:t>Les enseignements pour la politique budgétaire</a:t>
            </a:r>
          </a:p>
          <a:p>
            <a:pPr marL="411480" indent="-283464">
              <a:lnSpc>
                <a:spcPct val="100000"/>
              </a:lnSpc>
              <a:buFont typeface="Wingdings 2"/>
              <a:buChar char=""/>
              <a:defRPr/>
            </a:pPr>
            <a:r>
              <a:rPr lang="fr-FR" sz="3000" b="1" dirty="0"/>
              <a:t>La décision de politique économique devra tenir compte de la situation spécifique de l’économie. Ainsi, les effets d’une politique de relance budgétaire seront différents selon qu’on se situe en chômage classique ou en chômage keynésien.</a:t>
            </a:r>
          </a:p>
          <a:p>
            <a:pPr marL="411480" indent="-283464">
              <a:lnSpc>
                <a:spcPct val="100000"/>
              </a:lnSpc>
              <a:buFont typeface="Wingdings 2"/>
              <a:buChar char=""/>
              <a:defRPr/>
            </a:pPr>
            <a:r>
              <a:rPr lang="fr-FR" sz="3000" b="1" dirty="0"/>
              <a:t>Dans cette situation, une politique de relance par le budget ne fera qu’accroître l’excès de demande sur le marché des biens sans effet d’entraînement sur le marché du travail.</a:t>
            </a:r>
          </a:p>
          <a:p>
            <a:pPr marL="411480" indent="-283464">
              <a:lnSpc>
                <a:spcPct val="100000"/>
              </a:lnSpc>
              <a:buFont typeface="Wingdings 2"/>
              <a:buChar char=""/>
              <a:defRPr/>
            </a:pPr>
            <a:r>
              <a:rPr lang="fr-FR" sz="3000" b="1" dirty="0"/>
              <a:t>Il convient donc, pour tirer le plus grand profit de cette théorie, de connaître la situation de l’économie et on peut alors déduire les potentialités de la politique budgétaire.</a:t>
            </a:r>
          </a:p>
        </p:txBody>
      </p:sp>
      <p:sp>
        <p:nvSpPr>
          <p:cNvPr id="4" name="Espace réservé du numéro de diapositive 3"/>
          <p:cNvSpPr>
            <a:spLocks noGrp="1"/>
          </p:cNvSpPr>
          <p:nvPr>
            <p:ph type="sldNum" sz="quarter" idx="12"/>
          </p:nvPr>
        </p:nvSpPr>
        <p:spPr/>
        <p:txBody>
          <a:bodyPr/>
          <a:lstStyle/>
          <a:p>
            <a:pPr>
              <a:defRPr/>
            </a:pPr>
            <a:fld id="{53EC3E77-2F07-4D52-947D-B9DE7028095A}" type="slidenum">
              <a:rPr lang="fr-FR"/>
              <a:pPr>
                <a:defRPr/>
              </a:pPr>
              <a:t>42</a:t>
            </a:fld>
            <a:endParaRPr lang="fr-FR" dirty="0"/>
          </a:p>
        </p:txBody>
      </p:sp>
    </p:spTree>
    <p:extLst>
      <p:ext uri="{BB962C8B-B14F-4D97-AF65-F5344CB8AC3E}">
        <p14:creationId xmlns:p14="http://schemas.microsoft.com/office/powerpoint/2010/main" val="19289374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re 26"/>
          <p:cNvSpPr>
            <a:spLocks noGrp="1"/>
          </p:cNvSpPr>
          <p:nvPr>
            <p:ph type="title"/>
          </p:nvPr>
        </p:nvSpPr>
        <p:spPr/>
        <p:txBody>
          <a:bodyPr>
            <a:noAutofit/>
          </a:bodyPr>
          <a:lstStyle/>
          <a:p>
            <a:pPr>
              <a:defRPr/>
            </a:pPr>
            <a:r>
              <a:rPr lang="fr-FR" sz="3200" dirty="0">
                <a:solidFill>
                  <a:srgbClr val="FFFF00"/>
                </a:solidFill>
              </a:rPr>
              <a:t>Evolutions schématisées du chômage dans les pays développés</a:t>
            </a:r>
          </a:p>
        </p:txBody>
      </p:sp>
      <p:sp>
        <p:nvSpPr>
          <p:cNvPr id="84995" name="Espace réservé du contenu 22"/>
          <p:cNvSpPr>
            <a:spLocks noGrp="1"/>
          </p:cNvSpPr>
          <p:nvPr>
            <p:ph idx="1"/>
          </p:nvPr>
        </p:nvSpPr>
        <p:spPr/>
        <p:txBody>
          <a:bodyPr/>
          <a:lstStyle/>
          <a:p>
            <a:pPr lvl="4"/>
            <a:endParaRPr lang="fr-FR"/>
          </a:p>
          <a:p>
            <a:pPr lvl="4"/>
            <a:endParaRPr lang="fr-FR"/>
          </a:p>
        </p:txBody>
      </p:sp>
      <p:sp>
        <p:nvSpPr>
          <p:cNvPr id="17" name="Espace réservé du numéro de diapositive 16"/>
          <p:cNvSpPr>
            <a:spLocks noGrp="1"/>
          </p:cNvSpPr>
          <p:nvPr>
            <p:ph type="sldNum" sz="quarter" idx="12"/>
          </p:nvPr>
        </p:nvSpPr>
        <p:spPr/>
        <p:txBody>
          <a:bodyPr/>
          <a:lstStyle/>
          <a:p>
            <a:pPr>
              <a:defRPr/>
            </a:pPr>
            <a:fld id="{C49BCED4-0732-430B-940F-E823485C22C1}" type="slidenum">
              <a:rPr lang="fr-FR"/>
              <a:pPr>
                <a:defRPr/>
              </a:pPr>
              <a:t>43</a:t>
            </a:fld>
            <a:endParaRPr lang="fr-FR" dirty="0"/>
          </a:p>
        </p:txBody>
      </p:sp>
      <p:cxnSp>
        <p:nvCxnSpPr>
          <p:cNvPr id="5" name="Connecteur droit avec flèche 4"/>
          <p:cNvCxnSpPr/>
          <p:nvPr/>
        </p:nvCxnSpPr>
        <p:spPr>
          <a:xfrm>
            <a:off x="2424114" y="5805488"/>
            <a:ext cx="6696075" cy="0"/>
          </a:xfrm>
          <a:prstGeom prst="straightConnector1">
            <a:avLst/>
          </a:prstGeom>
          <a:ln w="28575">
            <a:solidFill>
              <a:schemeClr val="tx1">
                <a:lumMod val="9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 name="Connecteur droit avec flèche 6"/>
          <p:cNvCxnSpPr/>
          <p:nvPr/>
        </p:nvCxnSpPr>
        <p:spPr>
          <a:xfrm flipV="1">
            <a:off x="2424113" y="2565400"/>
            <a:ext cx="0" cy="3240088"/>
          </a:xfrm>
          <a:prstGeom prst="straightConnector1">
            <a:avLst/>
          </a:prstGeom>
          <a:ln w="28575">
            <a:solidFill>
              <a:schemeClr val="tx1">
                <a:lumMod val="9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 name="Connecteur droit 9"/>
          <p:cNvCxnSpPr/>
          <p:nvPr/>
        </p:nvCxnSpPr>
        <p:spPr>
          <a:xfrm flipV="1">
            <a:off x="3071813" y="3284538"/>
            <a:ext cx="4248150" cy="1873250"/>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12" name="Connecteur droit 11"/>
          <p:cNvCxnSpPr/>
          <p:nvPr/>
        </p:nvCxnSpPr>
        <p:spPr>
          <a:xfrm flipV="1">
            <a:off x="3071813" y="4437063"/>
            <a:ext cx="4032250" cy="792162"/>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cxnSp>
        <p:nvCxnSpPr>
          <p:cNvPr id="14" name="Connecteur droit 13"/>
          <p:cNvCxnSpPr>
            <a:endCxn id="85003" idx="1"/>
          </p:cNvCxnSpPr>
          <p:nvPr/>
        </p:nvCxnSpPr>
        <p:spPr>
          <a:xfrm flipV="1">
            <a:off x="3071813" y="5203498"/>
            <a:ext cx="3536806" cy="97169"/>
          </a:xfrm>
          <a:prstGeom prst="line">
            <a:avLst/>
          </a:prstGeom>
          <a:ln w="28575">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85001" name="ZoneTexte 14"/>
          <p:cNvSpPr txBox="1">
            <a:spLocks noChangeArrowheads="1"/>
          </p:cNvSpPr>
          <p:nvPr/>
        </p:nvSpPr>
        <p:spPr bwMode="auto">
          <a:xfrm>
            <a:off x="7248526" y="3068639"/>
            <a:ext cx="3095624" cy="584775"/>
          </a:xfrm>
          <a:prstGeom prst="rect">
            <a:avLst/>
          </a:prstGeom>
          <a:noFill/>
          <a:ln w="9525">
            <a:noFill/>
            <a:miter lim="800000"/>
            <a:headEnd/>
            <a:tailEnd/>
          </a:ln>
        </p:spPr>
        <p:txBody>
          <a:bodyPr wrap="square">
            <a:spAutoFit/>
          </a:bodyPr>
          <a:lstStyle/>
          <a:p>
            <a:r>
              <a:rPr lang="fr-FR" sz="3200" b="1" i="1" dirty="0">
                <a:latin typeface="Book Antiqua" pitchFamily="18" charset="0"/>
              </a:rPr>
              <a:t>offre de travail</a:t>
            </a:r>
          </a:p>
        </p:txBody>
      </p:sp>
      <p:sp>
        <p:nvSpPr>
          <p:cNvPr id="85002" name="ZoneTexte 15"/>
          <p:cNvSpPr txBox="1">
            <a:spLocks noChangeArrowheads="1"/>
          </p:cNvSpPr>
          <p:nvPr/>
        </p:nvSpPr>
        <p:spPr bwMode="auto">
          <a:xfrm>
            <a:off x="7175499" y="4221164"/>
            <a:ext cx="4739757" cy="523220"/>
          </a:xfrm>
          <a:prstGeom prst="rect">
            <a:avLst/>
          </a:prstGeom>
          <a:noFill/>
          <a:ln w="9525">
            <a:noFill/>
            <a:miter lim="800000"/>
            <a:headEnd/>
            <a:tailEnd/>
          </a:ln>
        </p:spPr>
        <p:txBody>
          <a:bodyPr wrap="square">
            <a:spAutoFit/>
          </a:bodyPr>
          <a:lstStyle/>
          <a:p>
            <a:r>
              <a:rPr lang="fr-FR" sz="2800" b="1" i="1" dirty="0">
                <a:latin typeface="Book Antiqua" pitchFamily="18" charset="0"/>
              </a:rPr>
              <a:t>emploi potentiel ou rentable</a:t>
            </a:r>
          </a:p>
        </p:txBody>
      </p:sp>
      <p:sp>
        <p:nvSpPr>
          <p:cNvPr id="85003" name="ZoneTexte 19"/>
          <p:cNvSpPr txBox="1">
            <a:spLocks noChangeArrowheads="1"/>
          </p:cNvSpPr>
          <p:nvPr/>
        </p:nvSpPr>
        <p:spPr bwMode="auto">
          <a:xfrm>
            <a:off x="6608619" y="4941888"/>
            <a:ext cx="5496790" cy="523220"/>
          </a:xfrm>
          <a:prstGeom prst="rect">
            <a:avLst/>
          </a:prstGeom>
          <a:noFill/>
          <a:ln w="9525">
            <a:noFill/>
            <a:miter lim="800000"/>
            <a:headEnd/>
            <a:tailEnd/>
          </a:ln>
        </p:spPr>
        <p:txBody>
          <a:bodyPr wrap="square">
            <a:spAutoFit/>
          </a:bodyPr>
          <a:lstStyle/>
          <a:p>
            <a:r>
              <a:rPr lang="fr-FR" sz="2800" b="1" i="1" dirty="0">
                <a:latin typeface="Book Antiqua" pitchFamily="18" charset="0"/>
              </a:rPr>
              <a:t>emploi contraint par la demande</a:t>
            </a:r>
          </a:p>
        </p:txBody>
      </p:sp>
      <p:sp>
        <p:nvSpPr>
          <p:cNvPr id="85004" name="ZoneTexte 27"/>
          <p:cNvSpPr txBox="1">
            <a:spLocks noChangeArrowheads="1"/>
          </p:cNvSpPr>
          <p:nvPr/>
        </p:nvSpPr>
        <p:spPr bwMode="auto">
          <a:xfrm>
            <a:off x="3359151" y="5949950"/>
            <a:ext cx="1152525" cy="368300"/>
          </a:xfrm>
          <a:prstGeom prst="rect">
            <a:avLst/>
          </a:prstGeom>
          <a:noFill/>
          <a:ln w="9525">
            <a:noFill/>
            <a:miter lim="800000"/>
            <a:headEnd/>
            <a:tailEnd/>
          </a:ln>
        </p:spPr>
        <p:txBody>
          <a:bodyPr>
            <a:spAutoFit/>
          </a:bodyPr>
          <a:lstStyle/>
          <a:p>
            <a:r>
              <a:rPr lang="fr-FR" i="1">
                <a:latin typeface="Book Antiqua" pitchFamily="18" charset="0"/>
              </a:rPr>
              <a:t>années 70</a:t>
            </a:r>
          </a:p>
        </p:txBody>
      </p:sp>
      <p:sp>
        <p:nvSpPr>
          <p:cNvPr id="85005" name="ZoneTexte 28"/>
          <p:cNvSpPr txBox="1">
            <a:spLocks noChangeArrowheads="1"/>
          </p:cNvSpPr>
          <p:nvPr/>
        </p:nvSpPr>
        <p:spPr bwMode="auto">
          <a:xfrm>
            <a:off x="5735639" y="5949950"/>
            <a:ext cx="1584325" cy="368300"/>
          </a:xfrm>
          <a:prstGeom prst="rect">
            <a:avLst/>
          </a:prstGeom>
          <a:noFill/>
          <a:ln w="9525">
            <a:noFill/>
            <a:miter lim="800000"/>
            <a:headEnd/>
            <a:tailEnd/>
          </a:ln>
        </p:spPr>
        <p:txBody>
          <a:bodyPr>
            <a:spAutoFit/>
          </a:bodyPr>
          <a:lstStyle/>
          <a:p>
            <a:r>
              <a:rPr lang="fr-FR" i="1">
                <a:latin typeface="Book Antiqua" pitchFamily="18" charset="0"/>
              </a:rPr>
              <a:t>années 80</a:t>
            </a:r>
          </a:p>
        </p:txBody>
      </p:sp>
      <p:sp>
        <p:nvSpPr>
          <p:cNvPr id="85006" name="ZoneTexte 30"/>
          <p:cNvSpPr txBox="1">
            <a:spLocks noChangeArrowheads="1"/>
          </p:cNvSpPr>
          <p:nvPr/>
        </p:nvSpPr>
        <p:spPr bwMode="auto">
          <a:xfrm>
            <a:off x="4800601" y="4797425"/>
            <a:ext cx="2087563" cy="368300"/>
          </a:xfrm>
          <a:prstGeom prst="rect">
            <a:avLst/>
          </a:prstGeom>
          <a:noFill/>
          <a:ln w="9525">
            <a:noFill/>
            <a:miter lim="800000"/>
            <a:headEnd/>
            <a:tailEnd/>
          </a:ln>
        </p:spPr>
        <p:txBody>
          <a:bodyPr>
            <a:spAutoFit/>
          </a:bodyPr>
          <a:lstStyle/>
          <a:p>
            <a:r>
              <a:rPr lang="fr-FR" b="1" dirty="0">
                <a:solidFill>
                  <a:srgbClr val="00B0F0"/>
                </a:solidFill>
                <a:latin typeface="Harlow Solid Italic" pitchFamily="82" charset="0"/>
              </a:rPr>
              <a:t>chômage keynésien</a:t>
            </a:r>
          </a:p>
        </p:txBody>
      </p:sp>
      <p:sp>
        <p:nvSpPr>
          <p:cNvPr id="85007" name="ZoneTexte 31"/>
          <p:cNvSpPr txBox="1">
            <a:spLocks noChangeArrowheads="1"/>
          </p:cNvSpPr>
          <p:nvPr/>
        </p:nvSpPr>
        <p:spPr bwMode="auto">
          <a:xfrm>
            <a:off x="5087938" y="4221164"/>
            <a:ext cx="2087562" cy="369887"/>
          </a:xfrm>
          <a:prstGeom prst="rect">
            <a:avLst/>
          </a:prstGeom>
          <a:noFill/>
          <a:ln w="9525">
            <a:noFill/>
            <a:miter lim="800000"/>
            <a:headEnd/>
            <a:tailEnd/>
          </a:ln>
        </p:spPr>
        <p:txBody>
          <a:bodyPr>
            <a:spAutoFit/>
          </a:bodyPr>
          <a:lstStyle/>
          <a:p>
            <a:r>
              <a:rPr lang="fr-FR" dirty="0">
                <a:solidFill>
                  <a:srgbClr val="FF0000"/>
                </a:solidFill>
                <a:latin typeface="Harlow Solid Italic" pitchFamily="82" charset="0"/>
              </a:rPr>
              <a:t>chômage classique</a:t>
            </a:r>
          </a:p>
        </p:txBody>
      </p:sp>
    </p:spTree>
    <p:extLst>
      <p:ext uri="{BB962C8B-B14F-4D97-AF65-F5344CB8AC3E}">
        <p14:creationId xmlns:p14="http://schemas.microsoft.com/office/powerpoint/2010/main" val="10887331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4691" y="166256"/>
            <a:ext cx="11748654" cy="1589808"/>
          </a:xfrm>
        </p:spPr>
        <p:txBody>
          <a:bodyPr>
            <a:noAutofit/>
          </a:bodyPr>
          <a:lstStyle/>
          <a:p>
            <a:pPr>
              <a:defRPr/>
            </a:pPr>
            <a:r>
              <a:rPr lang="fr-FR" sz="3200" dirty="0">
                <a:solidFill>
                  <a:srgbClr val="FF0000"/>
                </a:solidFill>
              </a:rPr>
              <a:t>IV. Les remises en cause de la politique budgétaire</a:t>
            </a:r>
          </a:p>
        </p:txBody>
      </p:sp>
      <p:sp>
        <p:nvSpPr>
          <p:cNvPr id="3" name="Espace réservé du contenu 2"/>
          <p:cNvSpPr>
            <a:spLocks noGrp="1"/>
          </p:cNvSpPr>
          <p:nvPr>
            <p:ph idx="1"/>
          </p:nvPr>
        </p:nvSpPr>
        <p:spPr>
          <a:xfrm>
            <a:off x="277091" y="2348344"/>
            <a:ext cx="11596254" cy="4052455"/>
          </a:xfrm>
        </p:spPr>
        <p:txBody>
          <a:bodyPr>
            <a:normAutofit/>
          </a:bodyPr>
          <a:lstStyle/>
          <a:p>
            <a:pPr marL="548640" indent="-411480">
              <a:lnSpc>
                <a:spcPct val="100000"/>
              </a:lnSpc>
              <a:buClr>
                <a:schemeClr val="tx1">
                  <a:shade val="95000"/>
                </a:schemeClr>
              </a:buClr>
              <a:buFont typeface="Wingdings 2"/>
              <a:buChar char=""/>
              <a:defRPr/>
            </a:pPr>
            <a:r>
              <a:rPr lang="fr-FR" sz="3200" b="1" dirty="0"/>
              <a:t>Précédemment on a noté, au travers des résultats théoriques, des cas d’inefficacité de la politique budgétaire. Au-delà de ces résultats ponctuels, certains auteurs ont mené une contestation plus systématique de l’utilisation de la politique budgétaire. </a:t>
            </a:r>
          </a:p>
        </p:txBody>
      </p:sp>
      <p:sp>
        <p:nvSpPr>
          <p:cNvPr id="4" name="Espace réservé du numéro de diapositive 3"/>
          <p:cNvSpPr>
            <a:spLocks noGrp="1"/>
          </p:cNvSpPr>
          <p:nvPr>
            <p:ph type="sldNum" sz="quarter" idx="12"/>
          </p:nvPr>
        </p:nvSpPr>
        <p:spPr/>
        <p:txBody>
          <a:bodyPr/>
          <a:lstStyle/>
          <a:p>
            <a:pPr>
              <a:defRPr/>
            </a:pPr>
            <a:fld id="{B38281CF-F40B-4A6E-BDFF-A060398514D0}" type="slidenum">
              <a:rPr lang="fr-FR"/>
              <a:pPr>
                <a:defRPr/>
              </a:pPr>
              <a:t>44</a:t>
            </a:fld>
            <a:endParaRPr lang="fr-FR" dirty="0"/>
          </a:p>
        </p:txBody>
      </p:sp>
    </p:spTree>
    <p:extLst>
      <p:ext uri="{BB962C8B-B14F-4D97-AF65-F5344CB8AC3E}">
        <p14:creationId xmlns:p14="http://schemas.microsoft.com/office/powerpoint/2010/main" val="24699126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79950" y="841663"/>
            <a:ext cx="11628032" cy="5818909"/>
          </a:xfrm>
        </p:spPr>
        <p:txBody>
          <a:bodyPr>
            <a:noAutofit/>
          </a:bodyPr>
          <a:lstStyle/>
          <a:p>
            <a:pPr>
              <a:lnSpc>
                <a:spcPct val="100000"/>
              </a:lnSpc>
            </a:pPr>
            <a:r>
              <a:rPr lang="fr-FR" sz="3200" b="1" dirty="0"/>
              <a:t>Milton Friedman (chef de file des monétaristes) préconise, le premier, l’utilisation de la politique monétaire et réfute l’idée d’une action discrétionnaire du gouvernement y préférant l’instauration de règles de conduite destinées à assurer la stabilité du système économique. </a:t>
            </a:r>
          </a:p>
          <a:p>
            <a:pPr>
              <a:lnSpc>
                <a:spcPct val="100000"/>
              </a:lnSpc>
            </a:pPr>
            <a:r>
              <a:rPr lang="fr-FR" sz="3200" b="1" dirty="0"/>
              <a:t>Ses développements sont relayés dans les résultats économétriques du modèle de la Banque Fédérale de Réserve de Saint-Louis qui établit la supériorité de l’instrument monétaire (à moyen terme l’impact de la politique budgétaire est nul).</a:t>
            </a:r>
            <a:endParaRPr lang="fr-FR" sz="3200" dirty="0"/>
          </a:p>
        </p:txBody>
      </p:sp>
      <p:sp>
        <p:nvSpPr>
          <p:cNvPr id="2" name="Espace réservé du numéro de diapositive 1"/>
          <p:cNvSpPr>
            <a:spLocks noGrp="1"/>
          </p:cNvSpPr>
          <p:nvPr>
            <p:ph type="sldNum" sz="quarter" idx="12"/>
          </p:nvPr>
        </p:nvSpPr>
        <p:spPr/>
        <p:txBody>
          <a:bodyPr/>
          <a:lstStyle/>
          <a:p>
            <a:fld id="{6D22F896-40B5-4ADD-8801-0D06FADFA095}" type="slidenum">
              <a:rPr lang="en-US" smtClean="0"/>
              <a:t>45</a:t>
            </a:fld>
            <a:endParaRPr lang="en-US" dirty="0"/>
          </a:p>
        </p:txBody>
      </p:sp>
    </p:spTree>
    <p:extLst>
      <p:ext uri="{BB962C8B-B14F-4D97-AF65-F5344CB8AC3E}">
        <p14:creationId xmlns:p14="http://schemas.microsoft.com/office/powerpoint/2010/main" val="17391797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13795" y="384464"/>
            <a:ext cx="10353762" cy="5406736"/>
          </a:xfrm>
        </p:spPr>
        <p:txBody>
          <a:bodyPr>
            <a:normAutofit/>
          </a:bodyPr>
          <a:lstStyle/>
          <a:p>
            <a:r>
              <a:rPr lang="fr-FR" sz="3200" b="1" dirty="0"/>
              <a:t>Ainsi s’engage dans les années 70, </a:t>
            </a:r>
            <a:r>
              <a:rPr lang="fr-FR" sz="3200" b="1" dirty="0">
                <a:solidFill>
                  <a:srgbClr val="92D050"/>
                </a:solidFill>
              </a:rPr>
              <a:t>un premier débat sur la valeur des multiplicateurs et les mécanismes de transmission des impulsions monétaires et budgétaires</a:t>
            </a:r>
            <a:r>
              <a:rPr lang="fr-FR" sz="3200" b="1" dirty="0"/>
              <a:t>, opposant les monétaristes et keynésiens, modèles structurels et modèles sous forme réduite. </a:t>
            </a:r>
          </a:p>
          <a:p>
            <a:r>
              <a:rPr lang="fr-FR" sz="3200" b="1" dirty="0"/>
              <a:t>Le point d’ancrage de cette controverse porte sur les effets d’éviction.</a:t>
            </a:r>
          </a:p>
          <a:p>
            <a:endParaRPr lang="fr-FR" sz="3200" dirty="0"/>
          </a:p>
        </p:txBody>
      </p:sp>
      <p:sp>
        <p:nvSpPr>
          <p:cNvPr id="2" name="Espace réservé du numéro de diapositive 1"/>
          <p:cNvSpPr>
            <a:spLocks noGrp="1"/>
          </p:cNvSpPr>
          <p:nvPr>
            <p:ph type="sldNum" sz="quarter" idx="12"/>
          </p:nvPr>
        </p:nvSpPr>
        <p:spPr/>
        <p:txBody>
          <a:bodyPr/>
          <a:lstStyle/>
          <a:p>
            <a:fld id="{6D22F896-40B5-4ADD-8801-0D06FADFA095}" type="slidenum">
              <a:rPr lang="en-US" smtClean="0"/>
              <a:t>46</a:t>
            </a:fld>
            <a:endParaRPr lang="en-US" dirty="0"/>
          </a:p>
        </p:txBody>
      </p:sp>
    </p:spTree>
    <p:extLst>
      <p:ext uri="{BB962C8B-B14F-4D97-AF65-F5344CB8AC3E}">
        <p14:creationId xmlns:p14="http://schemas.microsoft.com/office/powerpoint/2010/main" val="25846816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04800" y="235527"/>
            <a:ext cx="11707091" cy="6331528"/>
          </a:xfrm>
        </p:spPr>
        <p:txBody>
          <a:bodyPr>
            <a:noAutofit/>
          </a:bodyPr>
          <a:lstStyle/>
          <a:p>
            <a:pPr marL="548640" indent="-411480">
              <a:lnSpc>
                <a:spcPct val="100000"/>
              </a:lnSpc>
              <a:buClr>
                <a:schemeClr val="tx1">
                  <a:shade val="95000"/>
                </a:schemeClr>
              </a:buClr>
              <a:buFont typeface="Wingdings 2"/>
              <a:buChar char=""/>
              <a:defRPr/>
            </a:pPr>
            <a:r>
              <a:rPr lang="fr-FR" sz="3200" b="1" dirty="0"/>
              <a:t>Les auteurs de la NEC radicalisent les thèses fridmaniennes et, en s’appuyant sur le concept d’anticipations rationnelles, montrent l’inefficacité, à court terme et long terme, de la politique économique, seules les ‘’surprises’’ conservant la capacité d’influencer le niveau de l’activité.</a:t>
            </a:r>
          </a:p>
          <a:p>
            <a:pPr marL="548640" indent="-411480">
              <a:buClr>
                <a:schemeClr val="tx1">
                  <a:shade val="95000"/>
                </a:schemeClr>
              </a:buClr>
              <a:buFont typeface="Wingdings 2"/>
              <a:buChar char=""/>
              <a:defRPr/>
            </a:pPr>
            <a:r>
              <a:rPr lang="fr-FR" sz="3200" b="1" dirty="0"/>
              <a:t>C’est ainsi que s’engage, dans les années 80, </a:t>
            </a:r>
            <a:r>
              <a:rPr lang="fr-FR" sz="3200" b="1" dirty="0">
                <a:solidFill>
                  <a:srgbClr val="92D050"/>
                </a:solidFill>
              </a:rPr>
              <a:t>un second débat portant sur le degré de flexibilité des économies et sur le caractère rationnel des anticipations</a:t>
            </a:r>
            <a:r>
              <a:rPr lang="fr-FR" sz="3200" b="1" dirty="0"/>
              <a:t>.</a:t>
            </a:r>
          </a:p>
        </p:txBody>
      </p:sp>
      <p:sp>
        <p:nvSpPr>
          <p:cNvPr id="4" name="Espace réservé du numéro de diapositive 3"/>
          <p:cNvSpPr>
            <a:spLocks noGrp="1"/>
          </p:cNvSpPr>
          <p:nvPr>
            <p:ph type="sldNum" sz="quarter" idx="12"/>
          </p:nvPr>
        </p:nvSpPr>
        <p:spPr/>
        <p:txBody>
          <a:bodyPr/>
          <a:lstStyle/>
          <a:p>
            <a:pPr>
              <a:defRPr/>
            </a:pPr>
            <a:fld id="{B656C608-4C07-4FA0-8B26-E1CC0F2685DB}" type="slidenum">
              <a:rPr lang="fr-FR"/>
              <a:pPr>
                <a:defRPr/>
              </a:pPr>
              <a:t>47</a:t>
            </a:fld>
            <a:endParaRPr lang="fr-FR" dirty="0"/>
          </a:p>
        </p:txBody>
      </p:sp>
    </p:spTree>
    <p:extLst>
      <p:ext uri="{BB962C8B-B14F-4D97-AF65-F5344CB8AC3E}">
        <p14:creationId xmlns:p14="http://schemas.microsoft.com/office/powerpoint/2010/main" val="263560319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03404" y="1579418"/>
            <a:ext cx="10353762" cy="4409209"/>
          </a:xfrm>
        </p:spPr>
        <p:txBody>
          <a:bodyPr/>
          <a:lstStyle/>
          <a:p>
            <a:r>
              <a:rPr lang="fr-FR" sz="3200" b="1" dirty="0"/>
              <a:t>Parallèlement, les économistes de l’offre insistent sur la mise en œuvre de </a:t>
            </a:r>
            <a:r>
              <a:rPr lang="fr-FR" sz="3200" b="1" dirty="0">
                <a:solidFill>
                  <a:srgbClr val="92D050"/>
                </a:solidFill>
              </a:rPr>
              <a:t>politiques portant sur l’offre</a:t>
            </a:r>
            <a:r>
              <a:rPr lang="fr-FR" sz="3200" b="1" dirty="0"/>
              <a:t> et sur le caractère négatif du poids de l’Etat dans la vie économique, retrouvant ainsi les thèses des libéraux du XIX°.</a:t>
            </a:r>
          </a:p>
          <a:p>
            <a:endParaRPr lang="fr-FR" dirty="0"/>
          </a:p>
        </p:txBody>
      </p:sp>
      <p:sp>
        <p:nvSpPr>
          <p:cNvPr id="2" name="Espace réservé du numéro de diapositive 1"/>
          <p:cNvSpPr>
            <a:spLocks noGrp="1"/>
          </p:cNvSpPr>
          <p:nvPr>
            <p:ph type="sldNum" sz="quarter" idx="12"/>
          </p:nvPr>
        </p:nvSpPr>
        <p:spPr/>
        <p:txBody>
          <a:bodyPr/>
          <a:lstStyle/>
          <a:p>
            <a:fld id="{6D22F896-40B5-4ADD-8801-0D06FADFA095}" type="slidenum">
              <a:rPr lang="en-US" smtClean="0"/>
              <a:t>48</a:t>
            </a:fld>
            <a:endParaRPr lang="en-US" dirty="0"/>
          </a:p>
        </p:txBody>
      </p:sp>
    </p:spTree>
    <p:extLst>
      <p:ext uri="{BB962C8B-B14F-4D97-AF65-F5344CB8AC3E}">
        <p14:creationId xmlns:p14="http://schemas.microsoft.com/office/powerpoint/2010/main" val="12250066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52400" y="180110"/>
            <a:ext cx="11928764" cy="443345"/>
          </a:xfrm>
        </p:spPr>
        <p:txBody>
          <a:bodyPr>
            <a:noAutofit/>
          </a:bodyPr>
          <a:lstStyle/>
          <a:p>
            <a:pPr>
              <a:defRPr/>
            </a:pPr>
            <a:r>
              <a:rPr lang="fr-FR" sz="3200" dirty="0">
                <a:solidFill>
                  <a:srgbClr val="FFC000"/>
                </a:solidFill>
              </a:rPr>
              <a:t>IV.1 - Les effets d’éviction</a:t>
            </a:r>
          </a:p>
        </p:txBody>
      </p:sp>
      <p:sp>
        <p:nvSpPr>
          <p:cNvPr id="3" name="Espace réservé du contenu 2"/>
          <p:cNvSpPr>
            <a:spLocks noGrp="1"/>
          </p:cNvSpPr>
          <p:nvPr>
            <p:ph idx="1"/>
          </p:nvPr>
        </p:nvSpPr>
        <p:spPr>
          <a:xfrm>
            <a:off x="152400" y="886691"/>
            <a:ext cx="11831781" cy="5777345"/>
          </a:xfrm>
        </p:spPr>
        <p:txBody>
          <a:bodyPr>
            <a:noAutofit/>
          </a:bodyPr>
          <a:lstStyle/>
          <a:p>
            <a:pPr marL="868680" lvl="1" indent="-283464">
              <a:lnSpc>
                <a:spcPct val="100000"/>
              </a:lnSpc>
              <a:buFont typeface="Wingdings 2"/>
              <a:buChar char=""/>
              <a:defRPr/>
            </a:pPr>
            <a:r>
              <a:rPr lang="fr-FR" sz="3000" b="1" dirty="0"/>
              <a:t>L’effet d’éviction interne, source des débats monétaristes-keynésiens, met en opposition dépenses publiques et privées. Le graphique ci-dessous permet d’en comprendre l’explication macroéconomique.</a:t>
            </a:r>
          </a:p>
          <a:p>
            <a:pPr marL="868680" lvl="1" indent="-283464">
              <a:lnSpc>
                <a:spcPct val="100000"/>
              </a:lnSpc>
              <a:buFont typeface="Wingdings 2"/>
              <a:buChar char=""/>
              <a:defRPr/>
            </a:pPr>
            <a:r>
              <a:rPr lang="fr-FR" sz="3000" b="1" dirty="0"/>
              <a:t>Soit un modèle IS-LM en économie fermée: </a:t>
            </a:r>
            <a:r>
              <a:rPr lang="el-GR" sz="3000" b="1" dirty="0"/>
              <a:t>Δ</a:t>
            </a:r>
            <a:r>
              <a:rPr lang="fr-FR" sz="3000" b="1" dirty="0"/>
              <a:t>G &gt; 0 se traduit par </a:t>
            </a:r>
            <a:r>
              <a:rPr lang="el-GR" sz="3000" b="1" dirty="0"/>
              <a:t>Δ</a:t>
            </a:r>
            <a:r>
              <a:rPr lang="fr-FR" sz="3000" b="1" dirty="0"/>
              <a:t>r &gt;0 qui passe de r</a:t>
            </a:r>
            <a:r>
              <a:rPr lang="fr-FR" sz="3000" b="1" baseline="-25000" dirty="0"/>
              <a:t>1</a:t>
            </a:r>
            <a:r>
              <a:rPr lang="fr-FR" sz="3000" b="1" dirty="0"/>
              <a:t> à r</a:t>
            </a:r>
            <a:r>
              <a:rPr lang="fr-FR" sz="3000" b="1" baseline="-25000" dirty="0"/>
              <a:t>2</a:t>
            </a:r>
            <a:r>
              <a:rPr lang="fr-FR" sz="3000" b="1" dirty="0"/>
              <a:t> qui a pour conséquence une diminution de l’investissement (ou de la dépense privée) qui est exprimé en fonction de cette variable; il y a donc compensation partielle qui limite l’impact positif de la politique budgétaire et peut même l’annuler lorsque LM est verticale.</a:t>
            </a:r>
          </a:p>
        </p:txBody>
      </p:sp>
      <p:sp>
        <p:nvSpPr>
          <p:cNvPr id="4" name="Espace réservé du numéro de diapositive 3"/>
          <p:cNvSpPr>
            <a:spLocks noGrp="1"/>
          </p:cNvSpPr>
          <p:nvPr>
            <p:ph type="sldNum" sz="quarter" idx="12"/>
          </p:nvPr>
        </p:nvSpPr>
        <p:spPr/>
        <p:txBody>
          <a:bodyPr/>
          <a:lstStyle/>
          <a:p>
            <a:pPr>
              <a:defRPr/>
            </a:pPr>
            <a:fld id="{BB9558A6-67DC-4BFF-A602-9C3577461992}" type="slidenum">
              <a:rPr lang="fr-FR"/>
              <a:pPr>
                <a:defRPr/>
              </a:pPr>
              <a:t>49</a:t>
            </a:fld>
            <a:endParaRPr lang="fr-FR" dirty="0"/>
          </a:p>
        </p:txBody>
      </p:sp>
    </p:spTree>
    <p:extLst>
      <p:ext uri="{BB962C8B-B14F-4D97-AF65-F5344CB8AC3E}">
        <p14:creationId xmlns:p14="http://schemas.microsoft.com/office/powerpoint/2010/main" val="33241674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04801" y="273050"/>
            <a:ext cx="4684714" cy="433532"/>
          </a:xfrm>
        </p:spPr>
        <p:txBody>
          <a:bodyPr>
            <a:noAutofit/>
          </a:bodyPr>
          <a:lstStyle/>
          <a:p>
            <a:pPr>
              <a:defRPr/>
            </a:pPr>
            <a:r>
              <a:rPr lang="fr-FR" sz="2400" dirty="0">
                <a:solidFill>
                  <a:srgbClr val="FFFF00"/>
                </a:solidFill>
              </a:rPr>
              <a:t>Analyse graphique</a:t>
            </a:r>
          </a:p>
        </p:txBody>
      </p:sp>
      <p:sp>
        <p:nvSpPr>
          <p:cNvPr id="89091" name="Espace réservé du texte 2"/>
          <p:cNvSpPr>
            <a:spLocks noGrp="1"/>
          </p:cNvSpPr>
          <p:nvPr>
            <p:ph type="body" sz="half" idx="2"/>
          </p:nvPr>
        </p:nvSpPr>
        <p:spPr>
          <a:xfrm>
            <a:off x="166255" y="836614"/>
            <a:ext cx="5137583" cy="5832475"/>
          </a:xfrm>
        </p:spPr>
        <p:txBody>
          <a:bodyPr>
            <a:noAutofit/>
          </a:bodyPr>
          <a:lstStyle/>
          <a:p>
            <a:pPr algn="just">
              <a:lnSpc>
                <a:spcPct val="100000"/>
              </a:lnSpc>
            </a:pPr>
            <a:r>
              <a:rPr lang="fr-FR" sz="2800" b="1" dirty="0"/>
              <a:t>Ainsi, le revenu passe de Y</a:t>
            </a:r>
            <a:r>
              <a:rPr lang="fr-FR" sz="2800" b="1" baseline="-25000" dirty="0"/>
              <a:t>1</a:t>
            </a:r>
            <a:r>
              <a:rPr lang="fr-FR" sz="2800" b="1" dirty="0"/>
              <a:t> à Y</a:t>
            </a:r>
            <a:r>
              <a:rPr lang="fr-FR" sz="2800" b="1" baseline="-25000" dirty="0"/>
              <a:t>2</a:t>
            </a:r>
            <a:r>
              <a:rPr lang="fr-FR" sz="2800" b="1" dirty="0"/>
              <a:t> au lieu de passer de Y</a:t>
            </a:r>
            <a:r>
              <a:rPr lang="fr-FR" sz="2800" b="1" baseline="-25000" dirty="0"/>
              <a:t>1</a:t>
            </a:r>
            <a:r>
              <a:rPr lang="fr-FR" sz="2800" b="1" dirty="0"/>
              <a:t> à Y’</a:t>
            </a:r>
            <a:r>
              <a:rPr lang="fr-FR" sz="2800" b="1" baseline="-25000" dirty="0"/>
              <a:t>1</a:t>
            </a:r>
            <a:r>
              <a:rPr lang="fr-FR" sz="2800" b="1" dirty="0"/>
              <a:t> (à taux d’intérêt constant). L’augmentation du taux d’intérêt résulte elle-même du mode de financement par émission de titres de la dépense additionnelle;  en effet, à capacité donnée, le déficit budgétaire génère une demande accrue de financement et donc une hausse du taux d’intérêt. </a:t>
            </a:r>
          </a:p>
        </p:txBody>
      </p:sp>
      <p:sp>
        <p:nvSpPr>
          <p:cNvPr id="29" name="Espace réservé du numéro de diapositive 28"/>
          <p:cNvSpPr>
            <a:spLocks noGrp="1"/>
          </p:cNvSpPr>
          <p:nvPr>
            <p:ph type="sldNum" sz="quarter" idx="12"/>
          </p:nvPr>
        </p:nvSpPr>
        <p:spPr/>
        <p:txBody>
          <a:bodyPr/>
          <a:lstStyle/>
          <a:p>
            <a:pPr>
              <a:defRPr/>
            </a:pPr>
            <a:fld id="{BA63825A-E8C8-4EA6-9A67-8F03A0D46DF5}" type="slidenum">
              <a:rPr lang="fr-FR"/>
              <a:pPr>
                <a:defRPr/>
              </a:pPr>
              <a:t>50</a:t>
            </a:fld>
            <a:endParaRPr lang="fr-FR" dirty="0"/>
          </a:p>
        </p:txBody>
      </p:sp>
      <p:cxnSp>
        <p:nvCxnSpPr>
          <p:cNvPr id="6" name="Connecteur droit avec flèche 5"/>
          <p:cNvCxnSpPr/>
          <p:nvPr/>
        </p:nvCxnSpPr>
        <p:spPr>
          <a:xfrm flipV="1">
            <a:off x="5591175" y="1196976"/>
            <a:ext cx="0" cy="4176713"/>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Connecteur droit avec flèche 7"/>
          <p:cNvCxnSpPr/>
          <p:nvPr/>
        </p:nvCxnSpPr>
        <p:spPr>
          <a:xfrm>
            <a:off x="5591176" y="5373689"/>
            <a:ext cx="4321175" cy="71437"/>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Connecteur droit 11"/>
          <p:cNvCxnSpPr/>
          <p:nvPr/>
        </p:nvCxnSpPr>
        <p:spPr>
          <a:xfrm flipV="1">
            <a:off x="5880101" y="1989138"/>
            <a:ext cx="3311525" cy="2735262"/>
          </a:xfrm>
          <a:prstGeom prst="line">
            <a:avLst/>
          </a:prstGeom>
          <a:ln w="539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7" name="Connecteur droit 16"/>
          <p:cNvCxnSpPr/>
          <p:nvPr/>
        </p:nvCxnSpPr>
        <p:spPr>
          <a:xfrm>
            <a:off x="7391400" y="3429000"/>
            <a:ext cx="0" cy="1944688"/>
          </a:xfrm>
          <a:prstGeom prst="line">
            <a:avLst/>
          </a:prstGeom>
          <a:ln w="19050">
            <a:prstDash val="sysDash"/>
          </a:ln>
        </p:spPr>
        <p:style>
          <a:lnRef idx="1">
            <a:schemeClr val="accent1"/>
          </a:lnRef>
          <a:fillRef idx="0">
            <a:schemeClr val="accent1"/>
          </a:fillRef>
          <a:effectRef idx="0">
            <a:schemeClr val="accent1"/>
          </a:effectRef>
          <a:fontRef idx="minor">
            <a:schemeClr val="tx1"/>
          </a:fontRef>
        </p:style>
      </p:cxnSp>
      <p:cxnSp>
        <p:nvCxnSpPr>
          <p:cNvPr id="25" name="Connecteur droit 24"/>
          <p:cNvCxnSpPr/>
          <p:nvPr/>
        </p:nvCxnSpPr>
        <p:spPr>
          <a:xfrm flipV="1">
            <a:off x="6855674" y="2492377"/>
            <a:ext cx="3128115" cy="2573993"/>
          </a:xfrm>
          <a:prstGeom prst="line">
            <a:avLst/>
          </a:prstGeom>
          <a:ln w="539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27" name="Connecteur droit 26"/>
          <p:cNvCxnSpPr/>
          <p:nvPr/>
        </p:nvCxnSpPr>
        <p:spPr>
          <a:xfrm flipH="1" flipV="1">
            <a:off x="7120660" y="1917702"/>
            <a:ext cx="2828123" cy="2429530"/>
          </a:xfrm>
          <a:prstGeom prst="line">
            <a:avLst/>
          </a:prstGeom>
          <a:ln w="539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0" name="Connecteur droit 29"/>
          <p:cNvCxnSpPr>
            <a:stCxn id="89108" idx="2"/>
          </p:cNvCxnSpPr>
          <p:nvPr/>
        </p:nvCxnSpPr>
        <p:spPr>
          <a:xfrm flipH="1">
            <a:off x="8112128" y="3015595"/>
            <a:ext cx="35716" cy="2429530"/>
          </a:xfrm>
          <a:prstGeom prst="line">
            <a:avLst/>
          </a:prstGeom>
          <a:ln w="19050">
            <a:prstDash val="sysDash"/>
          </a:ln>
        </p:spPr>
        <p:style>
          <a:lnRef idx="1">
            <a:schemeClr val="accent1"/>
          </a:lnRef>
          <a:fillRef idx="0">
            <a:schemeClr val="accent1"/>
          </a:fillRef>
          <a:effectRef idx="0">
            <a:schemeClr val="accent1"/>
          </a:effectRef>
          <a:fontRef idx="minor">
            <a:schemeClr val="tx1"/>
          </a:fontRef>
        </p:style>
      </p:cxnSp>
      <p:cxnSp>
        <p:nvCxnSpPr>
          <p:cNvPr id="42" name="Connecteur droit 41"/>
          <p:cNvCxnSpPr/>
          <p:nvPr/>
        </p:nvCxnSpPr>
        <p:spPr>
          <a:xfrm>
            <a:off x="8904288" y="3429001"/>
            <a:ext cx="0" cy="2016125"/>
          </a:xfrm>
          <a:prstGeom prst="line">
            <a:avLst/>
          </a:prstGeom>
          <a:ln w="19050">
            <a:prstDash val="sysDash"/>
          </a:ln>
        </p:spPr>
        <p:style>
          <a:lnRef idx="1">
            <a:schemeClr val="accent1"/>
          </a:lnRef>
          <a:fillRef idx="0">
            <a:schemeClr val="accent1"/>
          </a:fillRef>
          <a:effectRef idx="0">
            <a:schemeClr val="accent1"/>
          </a:effectRef>
          <a:fontRef idx="minor">
            <a:schemeClr val="tx1"/>
          </a:fontRef>
        </p:style>
      </p:cxnSp>
      <p:sp>
        <p:nvSpPr>
          <p:cNvPr id="89101" name="ZoneTexte 42"/>
          <p:cNvSpPr txBox="1">
            <a:spLocks noChangeArrowheads="1"/>
          </p:cNvSpPr>
          <p:nvPr/>
        </p:nvSpPr>
        <p:spPr bwMode="auto">
          <a:xfrm>
            <a:off x="7067550" y="5445125"/>
            <a:ext cx="612775" cy="523220"/>
          </a:xfrm>
          <a:prstGeom prst="rect">
            <a:avLst/>
          </a:prstGeom>
          <a:noFill/>
          <a:ln w="9525">
            <a:noFill/>
            <a:miter lim="800000"/>
            <a:headEnd/>
            <a:tailEnd/>
          </a:ln>
        </p:spPr>
        <p:txBody>
          <a:bodyPr wrap="square">
            <a:spAutoFit/>
          </a:bodyPr>
          <a:lstStyle/>
          <a:p>
            <a:r>
              <a:rPr lang="fr-FR" sz="2800" b="1" dirty="0">
                <a:solidFill>
                  <a:srgbClr val="FF0000"/>
                </a:solidFill>
                <a:latin typeface="Book Antiqua" pitchFamily="18" charset="0"/>
              </a:rPr>
              <a:t>Y</a:t>
            </a:r>
            <a:r>
              <a:rPr lang="fr-FR" sz="2800" b="1" baseline="-25000" dirty="0">
                <a:solidFill>
                  <a:srgbClr val="FF0000"/>
                </a:solidFill>
                <a:latin typeface="Book Antiqua" pitchFamily="18" charset="0"/>
              </a:rPr>
              <a:t>1</a:t>
            </a:r>
          </a:p>
        </p:txBody>
      </p:sp>
      <p:sp>
        <p:nvSpPr>
          <p:cNvPr id="89102" name="ZoneTexte 43"/>
          <p:cNvSpPr txBox="1">
            <a:spLocks noChangeArrowheads="1"/>
          </p:cNvSpPr>
          <p:nvPr/>
        </p:nvSpPr>
        <p:spPr bwMode="auto">
          <a:xfrm>
            <a:off x="7859713" y="5462915"/>
            <a:ext cx="603539" cy="523220"/>
          </a:xfrm>
          <a:prstGeom prst="rect">
            <a:avLst/>
          </a:prstGeom>
          <a:noFill/>
          <a:ln w="9525">
            <a:noFill/>
            <a:miter lim="800000"/>
            <a:headEnd/>
            <a:tailEnd/>
          </a:ln>
        </p:spPr>
        <p:txBody>
          <a:bodyPr wrap="square">
            <a:spAutoFit/>
          </a:bodyPr>
          <a:lstStyle/>
          <a:p>
            <a:r>
              <a:rPr lang="fr-FR" sz="2800" b="1" dirty="0">
                <a:solidFill>
                  <a:srgbClr val="FF0000"/>
                </a:solidFill>
                <a:latin typeface="Book Antiqua" pitchFamily="18" charset="0"/>
              </a:rPr>
              <a:t>Y</a:t>
            </a:r>
            <a:r>
              <a:rPr lang="fr-FR" sz="2800" b="1" baseline="-25000" dirty="0">
                <a:solidFill>
                  <a:srgbClr val="FF0000"/>
                </a:solidFill>
                <a:latin typeface="Book Antiqua" pitchFamily="18" charset="0"/>
              </a:rPr>
              <a:t>2</a:t>
            </a:r>
          </a:p>
        </p:txBody>
      </p:sp>
      <p:sp>
        <p:nvSpPr>
          <p:cNvPr id="89103" name="ZoneTexte 44"/>
          <p:cNvSpPr txBox="1">
            <a:spLocks noChangeArrowheads="1"/>
          </p:cNvSpPr>
          <p:nvPr/>
        </p:nvSpPr>
        <p:spPr bwMode="auto">
          <a:xfrm>
            <a:off x="8620704" y="5495783"/>
            <a:ext cx="755648" cy="523220"/>
          </a:xfrm>
          <a:prstGeom prst="rect">
            <a:avLst/>
          </a:prstGeom>
          <a:noFill/>
          <a:ln w="9525">
            <a:noFill/>
            <a:miter lim="800000"/>
            <a:headEnd/>
            <a:tailEnd/>
          </a:ln>
        </p:spPr>
        <p:txBody>
          <a:bodyPr wrap="square">
            <a:spAutoFit/>
          </a:bodyPr>
          <a:lstStyle/>
          <a:p>
            <a:r>
              <a:rPr lang="fr-FR" sz="2800" b="1" dirty="0">
                <a:solidFill>
                  <a:srgbClr val="FF0000"/>
                </a:solidFill>
                <a:latin typeface="Book Antiqua" pitchFamily="18" charset="0"/>
              </a:rPr>
              <a:t>Y’</a:t>
            </a:r>
            <a:r>
              <a:rPr lang="fr-FR" sz="2800" b="1" baseline="-25000" dirty="0">
                <a:solidFill>
                  <a:srgbClr val="FF0000"/>
                </a:solidFill>
                <a:latin typeface="Book Antiqua" pitchFamily="18" charset="0"/>
              </a:rPr>
              <a:t>1</a:t>
            </a:r>
          </a:p>
        </p:txBody>
      </p:sp>
      <p:sp>
        <p:nvSpPr>
          <p:cNvPr id="89104" name="ZoneTexte 46"/>
          <p:cNvSpPr txBox="1">
            <a:spLocks noChangeArrowheads="1"/>
          </p:cNvSpPr>
          <p:nvPr/>
        </p:nvSpPr>
        <p:spPr bwMode="auto">
          <a:xfrm>
            <a:off x="9264650" y="4797425"/>
            <a:ext cx="863600" cy="523220"/>
          </a:xfrm>
          <a:prstGeom prst="rect">
            <a:avLst/>
          </a:prstGeom>
          <a:noFill/>
          <a:ln w="9525">
            <a:noFill/>
            <a:miter lim="800000"/>
            <a:headEnd/>
            <a:tailEnd/>
          </a:ln>
        </p:spPr>
        <p:txBody>
          <a:bodyPr wrap="square">
            <a:spAutoFit/>
          </a:bodyPr>
          <a:lstStyle/>
          <a:p>
            <a:r>
              <a:rPr lang="fr-FR" sz="2800" b="1" dirty="0">
                <a:latin typeface="Book Antiqua" pitchFamily="18" charset="0"/>
              </a:rPr>
              <a:t>IS</a:t>
            </a:r>
            <a:r>
              <a:rPr lang="fr-FR" sz="2800" b="1" baseline="-25000" dirty="0">
                <a:latin typeface="Book Antiqua" pitchFamily="18" charset="0"/>
              </a:rPr>
              <a:t>1</a:t>
            </a:r>
          </a:p>
        </p:txBody>
      </p:sp>
      <p:sp>
        <p:nvSpPr>
          <p:cNvPr id="89105" name="ZoneTexte 47"/>
          <p:cNvSpPr txBox="1">
            <a:spLocks noChangeArrowheads="1"/>
          </p:cNvSpPr>
          <p:nvPr/>
        </p:nvSpPr>
        <p:spPr bwMode="auto">
          <a:xfrm>
            <a:off x="9968203" y="4128169"/>
            <a:ext cx="817561" cy="523220"/>
          </a:xfrm>
          <a:prstGeom prst="rect">
            <a:avLst/>
          </a:prstGeom>
          <a:noFill/>
          <a:ln w="9525">
            <a:noFill/>
            <a:miter lim="800000"/>
            <a:headEnd/>
            <a:tailEnd/>
          </a:ln>
        </p:spPr>
        <p:txBody>
          <a:bodyPr wrap="square">
            <a:spAutoFit/>
          </a:bodyPr>
          <a:lstStyle/>
          <a:p>
            <a:r>
              <a:rPr lang="fr-FR" sz="2800" b="1" dirty="0">
                <a:latin typeface="Book Antiqua" pitchFamily="18" charset="0"/>
              </a:rPr>
              <a:t>IS</a:t>
            </a:r>
            <a:r>
              <a:rPr lang="fr-FR" sz="2800" b="1" baseline="-25000" dirty="0">
                <a:latin typeface="Book Antiqua" pitchFamily="18" charset="0"/>
              </a:rPr>
              <a:t>2</a:t>
            </a:r>
          </a:p>
        </p:txBody>
      </p:sp>
      <p:sp>
        <p:nvSpPr>
          <p:cNvPr id="89106" name="ZoneTexte 48"/>
          <p:cNvSpPr txBox="1">
            <a:spLocks noChangeArrowheads="1"/>
          </p:cNvSpPr>
          <p:nvPr/>
        </p:nvSpPr>
        <p:spPr bwMode="auto">
          <a:xfrm>
            <a:off x="9120189" y="1557338"/>
            <a:ext cx="792162" cy="523220"/>
          </a:xfrm>
          <a:prstGeom prst="rect">
            <a:avLst/>
          </a:prstGeom>
          <a:noFill/>
          <a:ln w="9525">
            <a:noFill/>
            <a:miter lim="800000"/>
            <a:headEnd/>
            <a:tailEnd/>
          </a:ln>
        </p:spPr>
        <p:txBody>
          <a:bodyPr wrap="square">
            <a:spAutoFit/>
          </a:bodyPr>
          <a:lstStyle/>
          <a:p>
            <a:r>
              <a:rPr lang="fr-FR" sz="2800" b="1" dirty="0">
                <a:latin typeface="Book Antiqua" pitchFamily="18" charset="0"/>
              </a:rPr>
              <a:t>LM</a:t>
            </a:r>
            <a:endParaRPr lang="fr-FR" sz="2800" b="1" baseline="-25000" dirty="0">
              <a:latin typeface="Book Antiqua" pitchFamily="18" charset="0"/>
            </a:endParaRPr>
          </a:p>
        </p:txBody>
      </p:sp>
      <p:sp>
        <p:nvSpPr>
          <p:cNvPr id="89107" name="ZoneTexte 50"/>
          <p:cNvSpPr txBox="1">
            <a:spLocks noChangeArrowheads="1"/>
          </p:cNvSpPr>
          <p:nvPr/>
        </p:nvSpPr>
        <p:spPr bwMode="auto">
          <a:xfrm>
            <a:off x="7160034" y="3042917"/>
            <a:ext cx="553238" cy="523220"/>
          </a:xfrm>
          <a:prstGeom prst="rect">
            <a:avLst/>
          </a:prstGeom>
          <a:noFill/>
          <a:ln w="9525">
            <a:noFill/>
            <a:miter lim="800000"/>
            <a:headEnd/>
            <a:tailEnd/>
          </a:ln>
        </p:spPr>
        <p:txBody>
          <a:bodyPr wrap="square">
            <a:spAutoFit/>
          </a:bodyPr>
          <a:lstStyle/>
          <a:p>
            <a:r>
              <a:rPr lang="fr-FR" sz="2800" b="1" dirty="0">
                <a:latin typeface="Book Antiqua" pitchFamily="18" charset="0"/>
              </a:rPr>
              <a:t>A</a:t>
            </a:r>
          </a:p>
        </p:txBody>
      </p:sp>
      <p:sp>
        <p:nvSpPr>
          <p:cNvPr id="89108" name="ZoneTexte 51"/>
          <p:cNvSpPr txBox="1">
            <a:spLocks noChangeArrowheads="1"/>
          </p:cNvSpPr>
          <p:nvPr/>
        </p:nvSpPr>
        <p:spPr bwMode="auto">
          <a:xfrm>
            <a:off x="7967663" y="2492375"/>
            <a:ext cx="360362" cy="523220"/>
          </a:xfrm>
          <a:prstGeom prst="rect">
            <a:avLst/>
          </a:prstGeom>
          <a:noFill/>
          <a:ln w="9525">
            <a:noFill/>
            <a:miter lim="800000"/>
            <a:headEnd/>
            <a:tailEnd/>
          </a:ln>
        </p:spPr>
        <p:txBody>
          <a:bodyPr>
            <a:spAutoFit/>
          </a:bodyPr>
          <a:lstStyle/>
          <a:p>
            <a:r>
              <a:rPr lang="fr-FR" sz="2800" b="1" dirty="0">
                <a:latin typeface="Book Antiqua" pitchFamily="18" charset="0"/>
              </a:rPr>
              <a:t>B</a:t>
            </a:r>
          </a:p>
        </p:txBody>
      </p:sp>
      <p:sp>
        <p:nvSpPr>
          <p:cNvPr id="89109" name="ZoneTexte 52"/>
          <p:cNvSpPr txBox="1">
            <a:spLocks noChangeArrowheads="1"/>
          </p:cNvSpPr>
          <p:nvPr/>
        </p:nvSpPr>
        <p:spPr bwMode="auto">
          <a:xfrm>
            <a:off x="8900141" y="3116734"/>
            <a:ext cx="586145" cy="523220"/>
          </a:xfrm>
          <a:prstGeom prst="rect">
            <a:avLst/>
          </a:prstGeom>
          <a:noFill/>
          <a:ln w="9525">
            <a:noFill/>
            <a:miter lim="800000"/>
            <a:headEnd/>
            <a:tailEnd/>
          </a:ln>
        </p:spPr>
        <p:txBody>
          <a:bodyPr wrap="square">
            <a:spAutoFit/>
          </a:bodyPr>
          <a:lstStyle/>
          <a:p>
            <a:r>
              <a:rPr lang="fr-FR" sz="2800" b="1" dirty="0">
                <a:latin typeface="Book Antiqua" pitchFamily="18" charset="0"/>
              </a:rPr>
              <a:t>C</a:t>
            </a:r>
          </a:p>
        </p:txBody>
      </p:sp>
      <p:sp>
        <p:nvSpPr>
          <p:cNvPr id="89110" name="ZoneTexte 53"/>
          <p:cNvSpPr txBox="1">
            <a:spLocks noChangeArrowheads="1"/>
          </p:cNvSpPr>
          <p:nvPr/>
        </p:nvSpPr>
        <p:spPr bwMode="auto">
          <a:xfrm>
            <a:off x="9912351" y="5229225"/>
            <a:ext cx="360363" cy="523220"/>
          </a:xfrm>
          <a:prstGeom prst="rect">
            <a:avLst/>
          </a:prstGeom>
          <a:noFill/>
          <a:ln w="9525">
            <a:noFill/>
            <a:miter lim="800000"/>
            <a:headEnd/>
            <a:tailEnd/>
          </a:ln>
        </p:spPr>
        <p:txBody>
          <a:bodyPr>
            <a:spAutoFit/>
          </a:bodyPr>
          <a:lstStyle/>
          <a:p>
            <a:r>
              <a:rPr lang="fr-FR" sz="2800" b="1" dirty="0">
                <a:latin typeface="Book Antiqua" pitchFamily="18" charset="0"/>
              </a:rPr>
              <a:t>Y</a:t>
            </a:r>
          </a:p>
        </p:txBody>
      </p:sp>
      <p:sp>
        <p:nvSpPr>
          <p:cNvPr id="89111" name="ZoneTexte 54"/>
          <p:cNvSpPr txBox="1">
            <a:spLocks noChangeArrowheads="1"/>
          </p:cNvSpPr>
          <p:nvPr/>
        </p:nvSpPr>
        <p:spPr bwMode="auto">
          <a:xfrm>
            <a:off x="5419874" y="710624"/>
            <a:ext cx="287338" cy="523220"/>
          </a:xfrm>
          <a:prstGeom prst="rect">
            <a:avLst/>
          </a:prstGeom>
          <a:noFill/>
          <a:ln w="9525">
            <a:noFill/>
            <a:miter lim="800000"/>
            <a:headEnd/>
            <a:tailEnd/>
          </a:ln>
        </p:spPr>
        <p:txBody>
          <a:bodyPr>
            <a:spAutoFit/>
          </a:bodyPr>
          <a:lstStyle/>
          <a:p>
            <a:r>
              <a:rPr lang="fr-FR" sz="2800" b="1" dirty="0">
                <a:latin typeface="Book Antiqua" pitchFamily="18" charset="0"/>
              </a:rPr>
              <a:t>r</a:t>
            </a:r>
          </a:p>
        </p:txBody>
      </p:sp>
      <p:cxnSp>
        <p:nvCxnSpPr>
          <p:cNvPr id="58" name="Connecteur droit 57"/>
          <p:cNvCxnSpPr/>
          <p:nvPr/>
        </p:nvCxnSpPr>
        <p:spPr>
          <a:xfrm flipH="1">
            <a:off x="5591176" y="3429000"/>
            <a:ext cx="3313113"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5" name="Connecteur droit 64"/>
          <p:cNvCxnSpPr/>
          <p:nvPr/>
        </p:nvCxnSpPr>
        <p:spPr>
          <a:xfrm flipH="1" flipV="1">
            <a:off x="5581363" y="2852743"/>
            <a:ext cx="2548623" cy="45706"/>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89114" name="ZoneTexte 66"/>
          <p:cNvSpPr txBox="1">
            <a:spLocks noChangeArrowheads="1"/>
          </p:cNvSpPr>
          <p:nvPr/>
        </p:nvSpPr>
        <p:spPr bwMode="auto">
          <a:xfrm>
            <a:off x="5232401" y="2636839"/>
            <a:ext cx="468314" cy="523220"/>
          </a:xfrm>
          <a:prstGeom prst="rect">
            <a:avLst/>
          </a:prstGeom>
          <a:noFill/>
          <a:ln w="9525">
            <a:noFill/>
            <a:miter lim="800000"/>
            <a:headEnd/>
            <a:tailEnd/>
          </a:ln>
        </p:spPr>
        <p:txBody>
          <a:bodyPr wrap="square">
            <a:spAutoFit/>
          </a:bodyPr>
          <a:lstStyle/>
          <a:p>
            <a:r>
              <a:rPr lang="fr-FR" sz="2800" b="1" dirty="0">
                <a:solidFill>
                  <a:srgbClr val="FF0000"/>
                </a:solidFill>
                <a:latin typeface="Book Antiqua" pitchFamily="18" charset="0"/>
              </a:rPr>
              <a:t>r</a:t>
            </a:r>
            <a:r>
              <a:rPr lang="fr-FR" sz="2800" b="1" baseline="-25000" dirty="0">
                <a:solidFill>
                  <a:srgbClr val="FF0000"/>
                </a:solidFill>
                <a:latin typeface="Book Antiqua" pitchFamily="18" charset="0"/>
              </a:rPr>
              <a:t>2</a:t>
            </a:r>
          </a:p>
        </p:txBody>
      </p:sp>
      <p:sp>
        <p:nvSpPr>
          <p:cNvPr id="89115" name="ZoneTexte 67"/>
          <p:cNvSpPr txBox="1">
            <a:spLocks noChangeArrowheads="1"/>
          </p:cNvSpPr>
          <p:nvPr/>
        </p:nvSpPr>
        <p:spPr bwMode="auto">
          <a:xfrm>
            <a:off x="5232401" y="3284539"/>
            <a:ext cx="538161" cy="523220"/>
          </a:xfrm>
          <a:prstGeom prst="rect">
            <a:avLst/>
          </a:prstGeom>
          <a:noFill/>
          <a:ln w="9525">
            <a:noFill/>
            <a:miter lim="800000"/>
            <a:headEnd/>
            <a:tailEnd/>
          </a:ln>
        </p:spPr>
        <p:txBody>
          <a:bodyPr wrap="square">
            <a:spAutoFit/>
          </a:bodyPr>
          <a:lstStyle/>
          <a:p>
            <a:r>
              <a:rPr lang="fr-FR" sz="2800" b="1" dirty="0">
                <a:solidFill>
                  <a:srgbClr val="FF0000"/>
                </a:solidFill>
                <a:latin typeface="Book Antiqua" pitchFamily="18" charset="0"/>
              </a:rPr>
              <a:t>r</a:t>
            </a:r>
            <a:r>
              <a:rPr lang="fr-FR" sz="2800" b="1" baseline="-25000" dirty="0">
                <a:solidFill>
                  <a:srgbClr val="FF0000"/>
                </a:solidFill>
                <a:latin typeface="Book Antiqua" pitchFamily="18" charset="0"/>
              </a:rPr>
              <a:t>1</a:t>
            </a:r>
          </a:p>
        </p:txBody>
      </p:sp>
      <p:cxnSp>
        <p:nvCxnSpPr>
          <p:cNvPr id="14" name="Connecteur droit 13"/>
          <p:cNvCxnSpPr/>
          <p:nvPr/>
        </p:nvCxnSpPr>
        <p:spPr>
          <a:xfrm>
            <a:off x="6547139" y="2689883"/>
            <a:ext cx="2644487" cy="2250417"/>
          </a:xfrm>
          <a:prstGeom prst="line">
            <a:avLst/>
          </a:prstGeom>
          <a:ln w="53975">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793351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04801" y="273050"/>
            <a:ext cx="4684714" cy="433532"/>
          </a:xfrm>
        </p:spPr>
        <p:txBody>
          <a:bodyPr>
            <a:noAutofit/>
          </a:bodyPr>
          <a:lstStyle/>
          <a:p>
            <a:pPr>
              <a:defRPr/>
            </a:pPr>
            <a:r>
              <a:rPr lang="fr-FR" sz="2400" dirty="0">
                <a:solidFill>
                  <a:srgbClr val="FFFF00"/>
                </a:solidFill>
              </a:rPr>
              <a:t>Analyse graphique</a:t>
            </a:r>
          </a:p>
        </p:txBody>
      </p:sp>
      <p:sp>
        <p:nvSpPr>
          <p:cNvPr id="89091" name="Espace réservé du texte 2"/>
          <p:cNvSpPr>
            <a:spLocks noGrp="1"/>
          </p:cNvSpPr>
          <p:nvPr>
            <p:ph type="body" sz="half" idx="2"/>
          </p:nvPr>
        </p:nvSpPr>
        <p:spPr>
          <a:xfrm>
            <a:off x="166255" y="836614"/>
            <a:ext cx="5137583" cy="5832475"/>
          </a:xfrm>
        </p:spPr>
        <p:txBody>
          <a:bodyPr>
            <a:noAutofit/>
          </a:bodyPr>
          <a:lstStyle/>
          <a:p>
            <a:pPr algn="just">
              <a:lnSpc>
                <a:spcPct val="100000"/>
              </a:lnSpc>
            </a:pPr>
            <a:r>
              <a:rPr lang="fr-FR" sz="3200" b="1" dirty="0"/>
              <a:t>D’ailleurs, un des moyens d’éviter cet effet d’éviction réside dans un financement monétaire du déficit qui se traduit par un déplacement de LM (accroissement de l’offre de monnaie) et un équilibre situé au point C.</a:t>
            </a:r>
          </a:p>
        </p:txBody>
      </p:sp>
      <p:sp>
        <p:nvSpPr>
          <p:cNvPr id="29" name="Espace réservé du numéro de diapositive 28"/>
          <p:cNvSpPr>
            <a:spLocks noGrp="1"/>
          </p:cNvSpPr>
          <p:nvPr>
            <p:ph type="sldNum" sz="quarter" idx="12"/>
          </p:nvPr>
        </p:nvSpPr>
        <p:spPr/>
        <p:txBody>
          <a:bodyPr/>
          <a:lstStyle/>
          <a:p>
            <a:pPr>
              <a:defRPr/>
            </a:pPr>
            <a:fld id="{BA63825A-E8C8-4EA6-9A67-8F03A0D46DF5}" type="slidenum">
              <a:rPr lang="fr-FR"/>
              <a:pPr>
                <a:defRPr/>
              </a:pPr>
              <a:t>51</a:t>
            </a:fld>
            <a:endParaRPr lang="fr-FR" dirty="0"/>
          </a:p>
        </p:txBody>
      </p:sp>
      <p:cxnSp>
        <p:nvCxnSpPr>
          <p:cNvPr id="6" name="Connecteur droit avec flèche 5"/>
          <p:cNvCxnSpPr/>
          <p:nvPr/>
        </p:nvCxnSpPr>
        <p:spPr>
          <a:xfrm flipV="1">
            <a:off x="5591175" y="1196976"/>
            <a:ext cx="0" cy="4176713"/>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Connecteur droit avec flèche 7"/>
          <p:cNvCxnSpPr/>
          <p:nvPr/>
        </p:nvCxnSpPr>
        <p:spPr>
          <a:xfrm>
            <a:off x="5591176" y="5373689"/>
            <a:ext cx="4321175" cy="71437"/>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Connecteur droit 11"/>
          <p:cNvCxnSpPr/>
          <p:nvPr/>
        </p:nvCxnSpPr>
        <p:spPr>
          <a:xfrm flipV="1">
            <a:off x="5880101" y="1989138"/>
            <a:ext cx="3311525" cy="2735262"/>
          </a:xfrm>
          <a:prstGeom prst="line">
            <a:avLst/>
          </a:prstGeom>
          <a:ln w="539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7" name="Connecteur droit 16"/>
          <p:cNvCxnSpPr/>
          <p:nvPr/>
        </p:nvCxnSpPr>
        <p:spPr>
          <a:xfrm>
            <a:off x="7391400" y="3429000"/>
            <a:ext cx="0" cy="1944688"/>
          </a:xfrm>
          <a:prstGeom prst="line">
            <a:avLst/>
          </a:prstGeom>
          <a:ln w="19050">
            <a:prstDash val="sysDash"/>
          </a:ln>
        </p:spPr>
        <p:style>
          <a:lnRef idx="1">
            <a:schemeClr val="accent1"/>
          </a:lnRef>
          <a:fillRef idx="0">
            <a:schemeClr val="accent1"/>
          </a:fillRef>
          <a:effectRef idx="0">
            <a:schemeClr val="accent1"/>
          </a:effectRef>
          <a:fontRef idx="minor">
            <a:schemeClr val="tx1"/>
          </a:fontRef>
        </p:style>
      </p:cxnSp>
      <p:cxnSp>
        <p:nvCxnSpPr>
          <p:cNvPr id="25" name="Connecteur droit 24"/>
          <p:cNvCxnSpPr/>
          <p:nvPr/>
        </p:nvCxnSpPr>
        <p:spPr>
          <a:xfrm flipV="1">
            <a:off x="6855674" y="2492377"/>
            <a:ext cx="3128115" cy="2573993"/>
          </a:xfrm>
          <a:prstGeom prst="line">
            <a:avLst/>
          </a:prstGeom>
          <a:ln w="539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27" name="Connecteur droit 26"/>
          <p:cNvCxnSpPr/>
          <p:nvPr/>
        </p:nvCxnSpPr>
        <p:spPr>
          <a:xfrm flipH="1" flipV="1">
            <a:off x="7120660" y="1917702"/>
            <a:ext cx="2828123" cy="2429530"/>
          </a:xfrm>
          <a:prstGeom prst="line">
            <a:avLst/>
          </a:prstGeom>
          <a:ln w="539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0" name="Connecteur droit 29"/>
          <p:cNvCxnSpPr>
            <a:stCxn id="89108" idx="2"/>
          </p:cNvCxnSpPr>
          <p:nvPr/>
        </p:nvCxnSpPr>
        <p:spPr>
          <a:xfrm flipH="1">
            <a:off x="8112128" y="3015595"/>
            <a:ext cx="35716" cy="2429530"/>
          </a:xfrm>
          <a:prstGeom prst="line">
            <a:avLst/>
          </a:prstGeom>
          <a:ln w="19050">
            <a:prstDash val="sysDash"/>
          </a:ln>
        </p:spPr>
        <p:style>
          <a:lnRef idx="1">
            <a:schemeClr val="accent1"/>
          </a:lnRef>
          <a:fillRef idx="0">
            <a:schemeClr val="accent1"/>
          </a:fillRef>
          <a:effectRef idx="0">
            <a:schemeClr val="accent1"/>
          </a:effectRef>
          <a:fontRef idx="minor">
            <a:schemeClr val="tx1"/>
          </a:fontRef>
        </p:style>
      </p:cxnSp>
      <p:cxnSp>
        <p:nvCxnSpPr>
          <p:cNvPr id="42" name="Connecteur droit 41"/>
          <p:cNvCxnSpPr/>
          <p:nvPr/>
        </p:nvCxnSpPr>
        <p:spPr>
          <a:xfrm>
            <a:off x="8904288" y="3429001"/>
            <a:ext cx="0" cy="2016125"/>
          </a:xfrm>
          <a:prstGeom prst="line">
            <a:avLst/>
          </a:prstGeom>
          <a:ln w="19050">
            <a:prstDash val="sysDash"/>
          </a:ln>
        </p:spPr>
        <p:style>
          <a:lnRef idx="1">
            <a:schemeClr val="accent1"/>
          </a:lnRef>
          <a:fillRef idx="0">
            <a:schemeClr val="accent1"/>
          </a:fillRef>
          <a:effectRef idx="0">
            <a:schemeClr val="accent1"/>
          </a:effectRef>
          <a:fontRef idx="minor">
            <a:schemeClr val="tx1"/>
          </a:fontRef>
        </p:style>
      </p:cxnSp>
      <p:sp>
        <p:nvSpPr>
          <p:cNvPr id="89101" name="ZoneTexte 42"/>
          <p:cNvSpPr txBox="1">
            <a:spLocks noChangeArrowheads="1"/>
          </p:cNvSpPr>
          <p:nvPr/>
        </p:nvSpPr>
        <p:spPr bwMode="auto">
          <a:xfrm>
            <a:off x="7067550" y="5445125"/>
            <a:ext cx="612775" cy="523220"/>
          </a:xfrm>
          <a:prstGeom prst="rect">
            <a:avLst/>
          </a:prstGeom>
          <a:noFill/>
          <a:ln w="9525">
            <a:noFill/>
            <a:miter lim="800000"/>
            <a:headEnd/>
            <a:tailEnd/>
          </a:ln>
        </p:spPr>
        <p:txBody>
          <a:bodyPr wrap="square">
            <a:spAutoFit/>
          </a:bodyPr>
          <a:lstStyle/>
          <a:p>
            <a:r>
              <a:rPr lang="fr-FR" sz="2800" b="1" dirty="0">
                <a:solidFill>
                  <a:srgbClr val="FF0000"/>
                </a:solidFill>
                <a:latin typeface="Book Antiqua" pitchFamily="18" charset="0"/>
              </a:rPr>
              <a:t>Y</a:t>
            </a:r>
            <a:r>
              <a:rPr lang="fr-FR" sz="2800" b="1" baseline="-25000" dirty="0">
                <a:solidFill>
                  <a:srgbClr val="FF0000"/>
                </a:solidFill>
                <a:latin typeface="Book Antiqua" pitchFamily="18" charset="0"/>
              </a:rPr>
              <a:t>1</a:t>
            </a:r>
          </a:p>
        </p:txBody>
      </p:sp>
      <p:sp>
        <p:nvSpPr>
          <p:cNvPr id="89102" name="ZoneTexte 43"/>
          <p:cNvSpPr txBox="1">
            <a:spLocks noChangeArrowheads="1"/>
          </p:cNvSpPr>
          <p:nvPr/>
        </p:nvSpPr>
        <p:spPr bwMode="auto">
          <a:xfrm>
            <a:off x="7859713" y="5462915"/>
            <a:ext cx="603539" cy="523220"/>
          </a:xfrm>
          <a:prstGeom prst="rect">
            <a:avLst/>
          </a:prstGeom>
          <a:noFill/>
          <a:ln w="9525">
            <a:noFill/>
            <a:miter lim="800000"/>
            <a:headEnd/>
            <a:tailEnd/>
          </a:ln>
        </p:spPr>
        <p:txBody>
          <a:bodyPr wrap="square">
            <a:spAutoFit/>
          </a:bodyPr>
          <a:lstStyle/>
          <a:p>
            <a:r>
              <a:rPr lang="fr-FR" sz="2800" b="1" dirty="0">
                <a:solidFill>
                  <a:srgbClr val="FF0000"/>
                </a:solidFill>
                <a:latin typeface="Book Antiqua" pitchFamily="18" charset="0"/>
              </a:rPr>
              <a:t>Y</a:t>
            </a:r>
            <a:r>
              <a:rPr lang="fr-FR" sz="2800" b="1" baseline="-25000" dirty="0">
                <a:solidFill>
                  <a:srgbClr val="FF0000"/>
                </a:solidFill>
                <a:latin typeface="Book Antiqua" pitchFamily="18" charset="0"/>
              </a:rPr>
              <a:t>2</a:t>
            </a:r>
          </a:p>
        </p:txBody>
      </p:sp>
      <p:sp>
        <p:nvSpPr>
          <p:cNvPr id="89103" name="ZoneTexte 44"/>
          <p:cNvSpPr txBox="1">
            <a:spLocks noChangeArrowheads="1"/>
          </p:cNvSpPr>
          <p:nvPr/>
        </p:nvSpPr>
        <p:spPr bwMode="auto">
          <a:xfrm>
            <a:off x="8620704" y="5495783"/>
            <a:ext cx="755648" cy="523220"/>
          </a:xfrm>
          <a:prstGeom prst="rect">
            <a:avLst/>
          </a:prstGeom>
          <a:noFill/>
          <a:ln w="9525">
            <a:noFill/>
            <a:miter lim="800000"/>
            <a:headEnd/>
            <a:tailEnd/>
          </a:ln>
        </p:spPr>
        <p:txBody>
          <a:bodyPr wrap="square">
            <a:spAutoFit/>
          </a:bodyPr>
          <a:lstStyle/>
          <a:p>
            <a:r>
              <a:rPr lang="fr-FR" sz="2800" b="1" dirty="0">
                <a:solidFill>
                  <a:srgbClr val="FF0000"/>
                </a:solidFill>
                <a:latin typeface="Book Antiqua" pitchFamily="18" charset="0"/>
              </a:rPr>
              <a:t>Y’</a:t>
            </a:r>
            <a:r>
              <a:rPr lang="fr-FR" sz="2800" b="1" baseline="-25000" dirty="0">
                <a:solidFill>
                  <a:srgbClr val="FF0000"/>
                </a:solidFill>
                <a:latin typeface="Book Antiqua" pitchFamily="18" charset="0"/>
              </a:rPr>
              <a:t>1</a:t>
            </a:r>
          </a:p>
        </p:txBody>
      </p:sp>
      <p:sp>
        <p:nvSpPr>
          <p:cNvPr id="89104" name="ZoneTexte 46"/>
          <p:cNvSpPr txBox="1">
            <a:spLocks noChangeArrowheads="1"/>
          </p:cNvSpPr>
          <p:nvPr/>
        </p:nvSpPr>
        <p:spPr bwMode="auto">
          <a:xfrm>
            <a:off x="9264650" y="4797425"/>
            <a:ext cx="863600" cy="523220"/>
          </a:xfrm>
          <a:prstGeom prst="rect">
            <a:avLst/>
          </a:prstGeom>
          <a:noFill/>
          <a:ln w="9525">
            <a:noFill/>
            <a:miter lim="800000"/>
            <a:headEnd/>
            <a:tailEnd/>
          </a:ln>
        </p:spPr>
        <p:txBody>
          <a:bodyPr wrap="square">
            <a:spAutoFit/>
          </a:bodyPr>
          <a:lstStyle/>
          <a:p>
            <a:r>
              <a:rPr lang="fr-FR" sz="2800" b="1" dirty="0">
                <a:latin typeface="Book Antiqua" pitchFamily="18" charset="0"/>
              </a:rPr>
              <a:t>IS</a:t>
            </a:r>
            <a:r>
              <a:rPr lang="fr-FR" sz="2800" b="1" baseline="-25000" dirty="0">
                <a:latin typeface="Book Antiqua" pitchFamily="18" charset="0"/>
              </a:rPr>
              <a:t>1</a:t>
            </a:r>
          </a:p>
        </p:txBody>
      </p:sp>
      <p:sp>
        <p:nvSpPr>
          <p:cNvPr id="89105" name="ZoneTexte 47"/>
          <p:cNvSpPr txBox="1">
            <a:spLocks noChangeArrowheads="1"/>
          </p:cNvSpPr>
          <p:nvPr/>
        </p:nvSpPr>
        <p:spPr bwMode="auto">
          <a:xfrm>
            <a:off x="9968203" y="4128169"/>
            <a:ext cx="817561" cy="523220"/>
          </a:xfrm>
          <a:prstGeom prst="rect">
            <a:avLst/>
          </a:prstGeom>
          <a:noFill/>
          <a:ln w="9525">
            <a:noFill/>
            <a:miter lim="800000"/>
            <a:headEnd/>
            <a:tailEnd/>
          </a:ln>
        </p:spPr>
        <p:txBody>
          <a:bodyPr wrap="square">
            <a:spAutoFit/>
          </a:bodyPr>
          <a:lstStyle/>
          <a:p>
            <a:r>
              <a:rPr lang="fr-FR" sz="2800" b="1" dirty="0">
                <a:latin typeface="Book Antiqua" pitchFamily="18" charset="0"/>
              </a:rPr>
              <a:t>IS</a:t>
            </a:r>
            <a:r>
              <a:rPr lang="fr-FR" sz="2800" b="1" baseline="-25000" dirty="0">
                <a:latin typeface="Book Antiqua" pitchFamily="18" charset="0"/>
              </a:rPr>
              <a:t>2</a:t>
            </a:r>
          </a:p>
        </p:txBody>
      </p:sp>
      <p:sp>
        <p:nvSpPr>
          <p:cNvPr id="89106" name="ZoneTexte 48"/>
          <p:cNvSpPr txBox="1">
            <a:spLocks noChangeArrowheads="1"/>
          </p:cNvSpPr>
          <p:nvPr/>
        </p:nvSpPr>
        <p:spPr bwMode="auto">
          <a:xfrm>
            <a:off x="9120189" y="1557338"/>
            <a:ext cx="792162" cy="523220"/>
          </a:xfrm>
          <a:prstGeom prst="rect">
            <a:avLst/>
          </a:prstGeom>
          <a:noFill/>
          <a:ln w="9525">
            <a:noFill/>
            <a:miter lim="800000"/>
            <a:headEnd/>
            <a:tailEnd/>
          </a:ln>
        </p:spPr>
        <p:txBody>
          <a:bodyPr wrap="square">
            <a:spAutoFit/>
          </a:bodyPr>
          <a:lstStyle/>
          <a:p>
            <a:r>
              <a:rPr lang="fr-FR" sz="2800" b="1" dirty="0">
                <a:latin typeface="Book Antiqua" pitchFamily="18" charset="0"/>
              </a:rPr>
              <a:t>LM</a:t>
            </a:r>
            <a:endParaRPr lang="fr-FR" sz="2800" b="1" baseline="-25000" dirty="0">
              <a:latin typeface="Book Antiqua" pitchFamily="18" charset="0"/>
            </a:endParaRPr>
          </a:p>
        </p:txBody>
      </p:sp>
      <p:sp>
        <p:nvSpPr>
          <p:cNvPr id="89107" name="ZoneTexte 50"/>
          <p:cNvSpPr txBox="1">
            <a:spLocks noChangeArrowheads="1"/>
          </p:cNvSpPr>
          <p:nvPr/>
        </p:nvSpPr>
        <p:spPr bwMode="auto">
          <a:xfrm>
            <a:off x="7160034" y="3042917"/>
            <a:ext cx="553238" cy="523220"/>
          </a:xfrm>
          <a:prstGeom prst="rect">
            <a:avLst/>
          </a:prstGeom>
          <a:noFill/>
          <a:ln w="9525">
            <a:noFill/>
            <a:miter lim="800000"/>
            <a:headEnd/>
            <a:tailEnd/>
          </a:ln>
        </p:spPr>
        <p:txBody>
          <a:bodyPr wrap="square">
            <a:spAutoFit/>
          </a:bodyPr>
          <a:lstStyle/>
          <a:p>
            <a:r>
              <a:rPr lang="fr-FR" sz="2800" b="1" dirty="0">
                <a:latin typeface="Book Antiqua" pitchFamily="18" charset="0"/>
              </a:rPr>
              <a:t>A</a:t>
            </a:r>
          </a:p>
        </p:txBody>
      </p:sp>
      <p:sp>
        <p:nvSpPr>
          <p:cNvPr id="89108" name="ZoneTexte 51"/>
          <p:cNvSpPr txBox="1">
            <a:spLocks noChangeArrowheads="1"/>
          </p:cNvSpPr>
          <p:nvPr/>
        </p:nvSpPr>
        <p:spPr bwMode="auto">
          <a:xfrm>
            <a:off x="7967663" y="2492375"/>
            <a:ext cx="360362" cy="523220"/>
          </a:xfrm>
          <a:prstGeom prst="rect">
            <a:avLst/>
          </a:prstGeom>
          <a:noFill/>
          <a:ln w="9525">
            <a:noFill/>
            <a:miter lim="800000"/>
            <a:headEnd/>
            <a:tailEnd/>
          </a:ln>
        </p:spPr>
        <p:txBody>
          <a:bodyPr>
            <a:spAutoFit/>
          </a:bodyPr>
          <a:lstStyle/>
          <a:p>
            <a:r>
              <a:rPr lang="fr-FR" sz="2800" b="1" dirty="0">
                <a:latin typeface="Book Antiqua" pitchFamily="18" charset="0"/>
              </a:rPr>
              <a:t>B</a:t>
            </a:r>
          </a:p>
        </p:txBody>
      </p:sp>
      <p:sp>
        <p:nvSpPr>
          <p:cNvPr id="89109" name="ZoneTexte 52"/>
          <p:cNvSpPr txBox="1">
            <a:spLocks noChangeArrowheads="1"/>
          </p:cNvSpPr>
          <p:nvPr/>
        </p:nvSpPr>
        <p:spPr bwMode="auto">
          <a:xfrm>
            <a:off x="8900141" y="3116734"/>
            <a:ext cx="586145" cy="523220"/>
          </a:xfrm>
          <a:prstGeom prst="rect">
            <a:avLst/>
          </a:prstGeom>
          <a:noFill/>
          <a:ln w="9525">
            <a:noFill/>
            <a:miter lim="800000"/>
            <a:headEnd/>
            <a:tailEnd/>
          </a:ln>
        </p:spPr>
        <p:txBody>
          <a:bodyPr wrap="square">
            <a:spAutoFit/>
          </a:bodyPr>
          <a:lstStyle/>
          <a:p>
            <a:r>
              <a:rPr lang="fr-FR" sz="2800" b="1" dirty="0">
                <a:latin typeface="Book Antiqua" pitchFamily="18" charset="0"/>
              </a:rPr>
              <a:t>C</a:t>
            </a:r>
          </a:p>
        </p:txBody>
      </p:sp>
      <p:sp>
        <p:nvSpPr>
          <p:cNvPr id="89110" name="ZoneTexte 53"/>
          <p:cNvSpPr txBox="1">
            <a:spLocks noChangeArrowheads="1"/>
          </p:cNvSpPr>
          <p:nvPr/>
        </p:nvSpPr>
        <p:spPr bwMode="auto">
          <a:xfrm>
            <a:off x="9912351" y="5229225"/>
            <a:ext cx="360363" cy="523220"/>
          </a:xfrm>
          <a:prstGeom prst="rect">
            <a:avLst/>
          </a:prstGeom>
          <a:noFill/>
          <a:ln w="9525">
            <a:noFill/>
            <a:miter lim="800000"/>
            <a:headEnd/>
            <a:tailEnd/>
          </a:ln>
        </p:spPr>
        <p:txBody>
          <a:bodyPr>
            <a:spAutoFit/>
          </a:bodyPr>
          <a:lstStyle/>
          <a:p>
            <a:r>
              <a:rPr lang="fr-FR" sz="2800" b="1" dirty="0">
                <a:latin typeface="Book Antiqua" pitchFamily="18" charset="0"/>
              </a:rPr>
              <a:t>Y</a:t>
            </a:r>
          </a:p>
        </p:txBody>
      </p:sp>
      <p:sp>
        <p:nvSpPr>
          <p:cNvPr id="89111" name="ZoneTexte 54"/>
          <p:cNvSpPr txBox="1">
            <a:spLocks noChangeArrowheads="1"/>
          </p:cNvSpPr>
          <p:nvPr/>
        </p:nvSpPr>
        <p:spPr bwMode="auto">
          <a:xfrm>
            <a:off x="5419874" y="710624"/>
            <a:ext cx="287338" cy="523220"/>
          </a:xfrm>
          <a:prstGeom prst="rect">
            <a:avLst/>
          </a:prstGeom>
          <a:noFill/>
          <a:ln w="9525">
            <a:noFill/>
            <a:miter lim="800000"/>
            <a:headEnd/>
            <a:tailEnd/>
          </a:ln>
        </p:spPr>
        <p:txBody>
          <a:bodyPr>
            <a:spAutoFit/>
          </a:bodyPr>
          <a:lstStyle/>
          <a:p>
            <a:r>
              <a:rPr lang="fr-FR" sz="2800" b="1" dirty="0">
                <a:latin typeface="Book Antiqua" pitchFamily="18" charset="0"/>
              </a:rPr>
              <a:t>r</a:t>
            </a:r>
          </a:p>
        </p:txBody>
      </p:sp>
      <p:cxnSp>
        <p:nvCxnSpPr>
          <p:cNvPr id="58" name="Connecteur droit 57"/>
          <p:cNvCxnSpPr/>
          <p:nvPr/>
        </p:nvCxnSpPr>
        <p:spPr>
          <a:xfrm flipH="1">
            <a:off x="5591176" y="3429000"/>
            <a:ext cx="3313113"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5" name="Connecteur droit 64"/>
          <p:cNvCxnSpPr/>
          <p:nvPr/>
        </p:nvCxnSpPr>
        <p:spPr>
          <a:xfrm flipH="1" flipV="1">
            <a:off x="5581363" y="2852743"/>
            <a:ext cx="2548623" cy="45706"/>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89114" name="ZoneTexte 66"/>
          <p:cNvSpPr txBox="1">
            <a:spLocks noChangeArrowheads="1"/>
          </p:cNvSpPr>
          <p:nvPr/>
        </p:nvSpPr>
        <p:spPr bwMode="auto">
          <a:xfrm>
            <a:off x="5232401" y="2636839"/>
            <a:ext cx="468314" cy="523220"/>
          </a:xfrm>
          <a:prstGeom prst="rect">
            <a:avLst/>
          </a:prstGeom>
          <a:noFill/>
          <a:ln w="9525">
            <a:noFill/>
            <a:miter lim="800000"/>
            <a:headEnd/>
            <a:tailEnd/>
          </a:ln>
        </p:spPr>
        <p:txBody>
          <a:bodyPr wrap="square">
            <a:spAutoFit/>
          </a:bodyPr>
          <a:lstStyle/>
          <a:p>
            <a:r>
              <a:rPr lang="fr-FR" sz="2800" b="1" dirty="0">
                <a:solidFill>
                  <a:srgbClr val="FF0000"/>
                </a:solidFill>
                <a:latin typeface="Book Antiqua" pitchFamily="18" charset="0"/>
              </a:rPr>
              <a:t>r</a:t>
            </a:r>
            <a:r>
              <a:rPr lang="fr-FR" sz="2800" b="1" baseline="-25000" dirty="0">
                <a:solidFill>
                  <a:srgbClr val="FF0000"/>
                </a:solidFill>
                <a:latin typeface="Book Antiqua" pitchFamily="18" charset="0"/>
              </a:rPr>
              <a:t>2</a:t>
            </a:r>
          </a:p>
        </p:txBody>
      </p:sp>
      <p:sp>
        <p:nvSpPr>
          <p:cNvPr id="89115" name="ZoneTexte 67"/>
          <p:cNvSpPr txBox="1">
            <a:spLocks noChangeArrowheads="1"/>
          </p:cNvSpPr>
          <p:nvPr/>
        </p:nvSpPr>
        <p:spPr bwMode="auto">
          <a:xfrm>
            <a:off x="5232401" y="3284539"/>
            <a:ext cx="538161" cy="523220"/>
          </a:xfrm>
          <a:prstGeom prst="rect">
            <a:avLst/>
          </a:prstGeom>
          <a:noFill/>
          <a:ln w="9525">
            <a:noFill/>
            <a:miter lim="800000"/>
            <a:headEnd/>
            <a:tailEnd/>
          </a:ln>
        </p:spPr>
        <p:txBody>
          <a:bodyPr wrap="square">
            <a:spAutoFit/>
          </a:bodyPr>
          <a:lstStyle/>
          <a:p>
            <a:r>
              <a:rPr lang="fr-FR" sz="2800" b="1" dirty="0">
                <a:solidFill>
                  <a:srgbClr val="FF0000"/>
                </a:solidFill>
                <a:latin typeface="Book Antiqua" pitchFamily="18" charset="0"/>
              </a:rPr>
              <a:t>r</a:t>
            </a:r>
            <a:r>
              <a:rPr lang="fr-FR" sz="2800" b="1" baseline="-25000" dirty="0">
                <a:solidFill>
                  <a:srgbClr val="FF0000"/>
                </a:solidFill>
                <a:latin typeface="Book Antiqua" pitchFamily="18" charset="0"/>
              </a:rPr>
              <a:t>1</a:t>
            </a:r>
          </a:p>
        </p:txBody>
      </p:sp>
      <p:cxnSp>
        <p:nvCxnSpPr>
          <p:cNvPr id="14" name="Connecteur droit 13"/>
          <p:cNvCxnSpPr/>
          <p:nvPr/>
        </p:nvCxnSpPr>
        <p:spPr>
          <a:xfrm>
            <a:off x="6547139" y="2689883"/>
            <a:ext cx="2644487" cy="2250417"/>
          </a:xfrm>
          <a:prstGeom prst="line">
            <a:avLst/>
          </a:prstGeom>
          <a:ln w="53975">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74475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Espace réservé du contenu 2"/>
          <p:cNvSpPr>
            <a:spLocks noGrp="1"/>
          </p:cNvSpPr>
          <p:nvPr>
            <p:ph idx="1"/>
          </p:nvPr>
        </p:nvSpPr>
        <p:spPr>
          <a:xfrm>
            <a:off x="138545" y="290946"/>
            <a:ext cx="11762510" cy="6162244"/>
          </a:xfrm>
        </p:spPr>
        <p:txBody>
          <a:bodyPr>
            <a:noAutofit/>
          </a:bodyPr>
          <a:lstStyle/>
          <a:p>
            <a:pPr lvl="1">
              <a:lnSpc>
                <a:spcPct val="100000"/>
              </a:lnSpc>
            </a:pPr>
            <a:r>
              <a:rPr lang="fr-FR" sz="2800" b="1" dirty="0"/>
              <a:t>D’autres auteurs font aussi référence, pour </a:t>
            </a:r>
            <a:r>
              <a:rPr lang="fr-FR" sz="2800" b="1" dirty="0">
                <a:solidFill>
                  <a:srgbClr val="61FFA8"/>
                </a:solidFill>
              </a:rPr>
              <a:t>l’éviction interne</a:t>
            </a:r>
            <a:r>
              <a:rPr lang="fr-FR" sz="2800" b="1" dirty="0"/>
              <a:t>, à un effet de substitution direct entre dépenses publiques et privées dans les fonctions de préférences des agents.</a:t>
            </a:r>
          </a:p>
          <a:p>
            <a:pPr lvl="1">
              <a:lnSpc>
                <a:spcPct val="100000"/>
              </a:lnSpc>
            </a:pPr>
            <a:r>
              <a:rPr lang="fr-FR" sz="2800" b="1" dirty="0"/>
              <a:t>En tout état de cause, l’impact de la politique budgétaire est amoindri et la hausse du taux d’intérêt résultante à des effets néfastes sur l’économie.</a:t>
            </a:r>
          </a:p>
          <a:p>
            <a:pPr lvl="1">
              <a:lnSpc>
                <a:spcPct val="100000"/>
              </a:lnSpc>
            </a:pPr>
            <a:r>
              <a:rPr lang="fr-FR" sz="2800" b="1" dirty="0"/>
              <a:t>Moins connu est </a:t>
            </a:r>
            <a:r>
              <a:rPr lang="fr-FR" sz="2800" b="1" dirty="0">
                <a:solidFill>
                  <a:srgbClr val="61FFA8"/>
                </a:solidFill>
              </a:rPr>
              <a:t>l’effet d’éviction externe</a:t>
            </a:r>
            <a:r>
              <a:rPr lang="fr-FR" sz="2800" b="1" dirty="0"/>
              <a:t> qui relie dépenses publiques et balance commerciale. Dans un modèle de type </a:t>
            </a:r>
            <a:r>
              <a:rPr lang="fr-FR" sz="2800" b="1" dirty="0" err="1"/>
              <a:t>Mundell</a:t>
            </a:r>
            <a:r>
              <a:rPr lang="fr-FR" sz="2800" b="1" dirty="0"/>
              <a:t>-Fleming, avec mobilité forte des capitaux, la dépense budgétaire additionnelle peut se traduire non pas par une variation du taux d’intérêt mais par une entrée nette de capitaux venant financer le besoin de l’Etat. Dans ce cas le taux d’intérêt domestique reste fixe.</a:t>
            </a:r>
          </a:p>
        </p:txBody>
      </p:sp>
      <p:sp>
        <p:nvSpPr>
          <p:cNvPr id="4" name="Espace réservé du numéro de diapositive 3"/>
          <p:cNvSpPr>
            <a:spLocks noGrp="1"/>
          </p:cNvSpPr>
          <p:nvPr>
            <p:ph type="sldNum" sz="quarter" idx="12"/>
          </p:nvPr>
        </p:nvSpPr>
        <p:spPr/>
        <p:txBody>
          <a:bodyPr/>
          <a:lstStyle/>
          <a:p>
            <a:pPr>
              <a:defRPr/>
            </a:pPr>
            <a:fld id="{44C40020-D435-4E47-894F-E466926D56B4}" type="slidenum">
              <a:rPr lang="fr-FR"/>
              <a:pPr>
                <a:defRPr/>
              </a:pPr>
              <a:t>52</a:t>
            </a:fld>
            <a:endParaRPr lang="fr-FR" dirty="0"/>
          </a:p>
        </p:txBody>
      </p:sp>
    </p:spTree>
    <p:extLst>
      <p:ext uri="{BB962C8B-B14F-4D97-AF65-F5344CB8AC3E}">
        <p14:creationId xmlns:p14="http://schemas.microsoft.com/office/powerpoint/2010/main" val="128231294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13795" y="290945"/>
            <a:ext cx="10353762" cy="6307282"/>
          </a:xfrm>
        </p:spPr>
        <p:txBody>
          <a:bodyPr>
            <a:noAutofit/>
          </a:bodyPr>
          <a:lstStyle/>
          <a:p>
            <a:pPr marL="228600" lvl="1">
              <a:lnSpc>
                <a:spcPct val="100000"/>
              </a:lnSpc>
              <a:spcBef>
                <a:spcPts val="1000"/>
              </a:spcBef>
            </a:pPr>
            <a:r>
              <a:rPr lang="fr-FR" sz="3000" b="1" dirty="0"/>
              <a:t>Les entrées nettes de capitaux provoquent une demande excédentaire de la monnaie nationale et donc une appréciation de celle-ci. La demande excédentaire de B&amp;S, générée par le déficit budgétaire et non supprimée par une augmentation du taux d’intérêt, est alors éliminée par l’appréciation, c.à.d. sur la composante externe de la demande (d’où le nom ‘’d’éviction externe’’). </a:t>
            </a:r>
          </a:p>
          <a:p>
            <a:pPr marL="228600" lvl="1">
              <a:lnSpc>
                <a:spcPct val="100000"/>
              </a:lnSpc>
              <a:spcBef>
                <a:spcPts val="1000"/>
              </a:spcBef>
            </a:pPr>
            <a:r>
              <a:rPr lang="fr-FR" sz="3000" b="1" dirty="0"/>
              <a:t>À long terme par contre, le taux de change devra se déprécier compte tenu, notamment, de la nécessité de dégager des surplus commerciaux afin de rembourser le service de la dette externe.</a:t>
            </a:r>
          </a:p>
          <a:p>
            <a:pPr>
              <a:lnSpc>
                <a:spcPct val="100000"/>
              </a:lnSpc>
            </a:pPr>
            <a:endParaRPr lang="fr-FR" sz="3000" b="1" dirty="0"/>
          </a:p>
        </p:txBody>
      </p:sp>
      <p:sp>
        <p:nvSpPr>
          <p:cNvPr id="2" name="Espace réservé du numéro de diapositive 1"/>
          <p:cNvSpPr>
            <a:spLocks noGrp="1"/>
          </p:cNvSpPr>
          <p:nvPr>
            <p:ph type="sldNum" sz="quarter" idx="12"/>
          </p:nvPr>
        </p:nvSpPr>
        <p:spPr/>
        <p:txBody>
          <a:bodyPr/>
          <a:lstStyle/>
          <a:p>
            <a:fld id="{6D22F896-40B5-4ADD-8801-0D06FADFA095}" type="slidenum">
              <a:rPr lang="en-US" smtClean="0"/>
              <a:t>53</a:t>
            </a:fld>
            <a:endParaRPr lang="en-US" dirty="0"/>
          </a:p>
        </p:txBody>
      </p:sp>
    </p:spTree>
    <p:extLst>
      <p:ext uri="{BB962C8B-B14F-4D97-AF65-F5344CB8AC3E}">
        <p14:creationId xmlns:p14="http://schemas.microsoft.com/office/powerpoint/2010/main" val="240143363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18654" y="263236"/>
            <a:ext cx="11513127" cy="6331528"/>
          </a:xfrm>
        </p:spPr>
        <p:txBody>
          <a:bodyPr>
            <a:normAutofit/>
          </a:bodyPr>
          <a:lstStyle/>
          <a:p>
            <a:pPr marL="868680" lvl="1" indent="-283464">
              <a:buFont typeface="Wingdings 2"/>
              <a:buChar char=""/>
              <a:defRPr/>
            </a:pPr>
            <a:r>
              <a:rPr lang="fr-FR" sz="3200" b="1" dirty="0"/>
              <a:t>Il existe une autre explication de l’absence d’effet d’éviction interne: </a:t>
            </a:r>
            <a:r>
              <a:rPr lang="fr-FR" sz="3200" b="1" dirty="0">
                <a:solidFill>
                  <a:srgbClr val="61FFA8"/>
                </a:solidFill>
              </a:rPr>
              <a:t>l’hypothèse d’équivalence ricardienne </a:t>
            </a:r>
            <a:r>
              <a:rPr lang="fr-FR" sz="3200" b="1" dirty="0"/>
              <a:t>développée par Barro. Celle-ci implique que tout déficit public est assimilé à une augmentation future d’impôt pour financer le service de la dette; les agents accroissent alors leur épargne d’un montant équivalent au déficit budgétaire évitant ainsi l’apparition d’une contrainte de financement et donc l’augmentation du taux d’intérêt.</a:t>
            </a:r>
          </a:p>
        </p:txBody>
      </p:sp>
      <p:sp>
        <p:nvSpPr>
          <p:cNvPr id="4" name="Espace réservé du numéro de diapositive 3"/>
          <p:cNvSpPr>
            <a:spLocks noGrp="1"/>
          </p:cNvSpPr>
          <p:nvPr>
            <p:ph type="sldNum" sz="quarter" idx="12"/>
          </p:nvPr>
        </p:nvSpPr>
        <p:spPr/>
        <p:txBody>
          <a:bodyPr/>
          <a:lstStyle/>
          <a:p>
            <a:pPr>
              <a:defRPr/>
            </a:pPr>
            <a:fld id="{E66D26D6-A5B0-4564-ADB2-C4FEACE3CF68}" type="slidenum">
              <a:rPr lang="fr-FR"/>
              <a:pPr>
                <a:defRPr/>
              </a:pPr>
              <a:t>54</a:t>
            </a:fld>
            <a:endParaRPr lang="fr-FR" dirty="0"/>
          </a:p>
        </p:txBody>
      </p:sp>
    </p:spTree>
    <p:extLst>
      <p:ext uri="{BB962C8B-B14F-4D97-AF65-F5344CB8AC3E}">
        <p14:creationId xmlns:p14="http://schemas.microsoft.com/office/powerpoint/2010/main" val="37429632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1395" y="193965"/>
            <a:ext cx="10353761" cy="471054"/>
          </a:xfrm>
        </p:spPr>
        <p:txBody>
          <a:bodyPr>
            <a:noAutofit/>
          </a:bodyPr>
          <a:lstStyle/>
          <a:p>
            <a:pPr>
              <a:defRPr/>
            </a:pPr>
            <a:r>
              <a:rPr lang="fr-FR" sz="3200" dirty="0">
                <a:solidFill>
                  <a:srgbClr val="FFC000"/>
                </a:solidFill>
              </a:rPr>
              <a:t>IV.2 - La Nouvelle Ecole Classique (NEC)</a:t>
            </a:r>
          </a:p>
        </p:txBody>
      </p:sp>
      <p:sp>
        <p:nvSpPr>
          <p:cNvPr id="92163" name="Espace réservé du contenu 2"/>
          <p:cNvSpPr>
            <a:spLocks noGrp="1"/>
          </p:cNvSpPr>
          <p:nvPr>
            <p:ph idx="1"/>
          </p:nvPr>
        </p:nvSpPr>
        <p:spPr>
          <a:xfrm>
            <a:off x="235526" y="886691"/>
            <a:ext cx="11748655" cy="5805054"/>
          </a:xfrm>
        </p:spPr>
        <p:txBody>
          <a:bodyPr>
            <a:noAutofit/>
          </a:bodyPr>
          <a:lstStyle/>
          <a:p>
            <a:pPr lvl="1">
              <a:lnSpc>
                <a:spcPct val="100000"/>
              </a:lnSpc>
            </a:pPr>
            <a:r>
              <a:rPr lang="fr-FR" sz="3200" b="1" dirty="0"/>
              <a:t>Les auteurs de la NEC utilisent le concept d’anticipations rationnelles de </a:t>
            </a:r>
            <a:r>
              <a:rPr lang="fr-FR" sz="3200" b="1" dirty="0" err="1"/>
              <a:t>Muth</a:t>
            </a:r>
            <a:r>
              <a:rPr lang="fr-FR" sz="3200" b="1" dirty="0"/>
              <a:t> pour décrire les anticipations des agents macroéconomiques, à la différence de Friedman qui se référait aux processus adaptatif fondé sur le seul passé de la variable considérée. Ceci signifie que, pour former leur anticipation d’une variable, les agents prennent en compte toute l’information pertinente disponible. Il y a donc égalité entre ‘’la prévision moyenne des agents et la prédiction conditionnelle de la théorie économique’’.</a:t>
            </a:r>
          </a:p>
        </p:txBody>
      </p:sp>
      <p:sp>
        <p:nvSpPr>
          <p:cNvPr id="4" name="Espace réservé du numéro de diapositive 3"/>
          <p:cNvSpPr>
            <a:spLocks noGrp="1"/>
          </p:cNvSpPr>
          <p:nvPr>
            <p:ph type="sldNum" sz="quarter" idx="12"/>
          </p:nvPr>
        </p:nvSpPr>
        <p:spPr/>
        <p:txBody>
          <a:bodyPr/>
          <a:lstStyle/>
          <a:p>
            <a:pPr>
              <a:defRPr/>
            </a:pPr>
            <a:fld id="{59690A97-F9A9-4188-8230-94F878BEC94B}" type="slidenum">
              <a:rPr lang="fr-FR"/>
              <a:pPr>
                <a:defRPr/>
              </a:pPr>
              <a:t>55</a:t>
            </a:fld>
            <a:endParaRPr lang="fr-FR" dirty="0"/>
          </a:p>
        </p:txBody>
      </p:sp>
    </p:spTree>
    <p:extLst>
      <p:ext uri="{BB962C8B-B14F-4D97-AF65-F5344CB8AC3E}">
        <p14:creationId xmlns:p14="http://schemas.microsoft.com/office/powerpoint/2010/main" val="208331192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35527" y="318655"/>
            <a:ext cx="11734800" cy="6345381"/>
          </a:xfrm>
        </p:spPr>
        <p:txBody>
          <a:bodyPr>
            <a:noAutofit/>
          </a:bodyPr>
          <a:lstStyle/>
          <a:p>
            <a:pPr marL="548640" indent="-411480">
              <a:lnSpc>
                <a:spcPct val="100000"/>
              </a:lnSpc>
              <a:buClr>
                <a:schemeClr val="tx1">
                  <a:shade val="95000"/>
                </a:schemeClr>
              </a:buClr>
              <a:buFont typeface="Wingdings 2"/>
              <a:buChar char=""/>
              <a:defRPr/>
            </a:pPr>
            <a:r>
              <a:rPr lang="fr-FR" sz="3600" b="1" dirty="0" err="1"/>
              <a:t>P</a:t>
            </a:r>
            <a:r>
              <a:rPr lang="fr-FR" sz="3600" b="1" baseline="-25000" dirty="0" err="1"/>
              <a:t>t</a:t>
            </a:r>
            <a:r>
              <a:rPr lang="fr-FR" sz="3600" b="1" baseline="30000" dirty="0" err="1"/>
              <a:t>e</a:t>
            </a:r>
            <a:r>
              <a:rPr lang="fr-FR" sz="3600" b="1" dirty="0"/>
              <a:t> = E(P</a:t>
            </a:r>
            <a:r>
              <a:rPr lang="fr-FR" sz="3600" b="1" baseline="-25000" dirty="0"/>
              <a:t>t</a:t>
            </a:r>
            <a:r>
              <a:rPr lang="fr-FR" sz="3600" b="1" dirty="0"/>
              <a:t>/I</a:t>
            </a:r>
            <a:r>
              <a:rPr lang="fr-FR" sz="3600" b="1" baseline="-25000" dirty="0"/>
              <a:t>t-1</a:t>
            </a:r>
            <a:r>
              <a:rPr lang="fr-FR" sz="3600" b="1" dirty="0"/>
              <a:t>) 					(22)</a:t>
            </a:r>
          </a:p>
          <a:p>
            <a:pPr marL="548640" indent="-411480">
              <a:lnSpc>
                <a:spcPct val="100000"/>
              </a:lnSpc>
              <a:buClr>
                <a:schemeClr val="tx1">
                  <a:shade val="95000"/>
                </a:schemeClr>
              </a:buClr>
              <a:buFont typeface="Wingdings 2"/>
              <a:buChar char=""/>
              <a:defRPr/>
            </a:pPr>
            <a:r>
              <a:rPr lang="fr-FR" sz="3600" b="1" dirty="0"/>
              <a:t>Avec P le prix anticipé en t-1 pour le moment t;</a:t>
            </a:r>
          </a:p>
          <a:p>
            <a:pPr marL="548640" indent="-411480">
              <a:lnSpc>
                <a:spcPct val="100000"/>
              </a:lnSpc>
              <a:buClr>
                <a:schemeClr val="tx1">
                  <a:shade val="95000"/>
                </a:schemeClr>
              </a:buClr>
              <a:buFont typeface="Wingdings 2"/>
              <a:buChar char=""/>
              <a:defRPr/>
            </a:pPr>
            <a:r>
              <a:rPr lang="fr-FR" sz="3600" b="1" dirty="0"/>
              <a:t>et I représentant l’ensemble de l’information pertinentes en t-1.</a:t>
            </a:r>
          </a:p>
          <a:p>
            <a:pPr marL="137160" indent="0">
              <a:lnSpc>
                <a:spcPct val="100000"/>
              </a:lnSpc>
              <a:buClr>
                <a:schemeClr val="tx1">
                  <a:shade val="95000"/>
                </a:schemeClr>
              </a:buClr>
              <a:buNone/>
              <a:defRPr/>
            </a:pPr>
            <a:r>
              <a:rPr lang="fr-FR" sz="3600" b="1" dirty="0"/>
              <a:t>De ce fait, l’écart entre la variable et son anticipation est représentée par un terme d’erreur aléatoire non corrélé à toute variable connue et contenue dans I.</a:t>
            </a:r>
          </a:p>
          <a:p>
            <a:pPr marL="548640" indent="-411480">
              <a:lnSpc>
                <a:spcPct val="100000"/>
              </a:lnSpc>
              <a:buClr>
                <a:schemeClr val="tx1">
                  <a:shade val="95000"/>
                </a:schemeClr>
              </a:buClr>
              <a:buFont typeface="Wingdings 2"/>
              <a:buChar char=""/>
              <a:defRPr/>
            </a:pPr>
            <a:r>
              <a:rPr lang="fr-FR" sz="3600" b="1" dirty="0"/>
              <a:t>P</a:t>
            </a:r>
            <a:r>
              <a:rPr lang="fr-FR" sz="3600" b="1" baseline="-25000" dirty="0"/>
              <a:t>t</a:t>
            </a:r>
            <a:r>
              <a:rPr lang="fr-FR" sz="3600" b="1" dirty="0"/>
              <a:t> - </a:t>
            </a:r>
            <a:r>
              <a:rPr lang="fr-FR" sz="3600" b="1" dirty="0" err="1"/>
              <a:t>P</a:t>
            </a:r>
            <a:r>
              <a:rPr lang="fr-FR" sz="3600" b="1" baseline="-25000" dirty="0" err="1"/>
              <a:t>t</a:t>
            </a:r>
            <a:r>
              <a:rPr lang="fr-FR" sz="3600" b="1" baseline="30000" dirty="0" err="1"/>
              <a:t>e</a:t>
            </a:r>
            <a:r>
              <a:rPr lang="fr-FR" sz="3600" b="1" dirty="0"/>
              <a:t> = P</a:t>
            </a:r>
            <a:r>
              <a:rPr lang="fr-FR" sz="3600" b="1" baseline="-25000" dirty="0"/>
              <a:t>t</a:t>
            </a:r>
            <a:r>
              <a:rPr lang="fr-FR" sz="3600" b="1" dirty="0"/>
              <a:t> - E(P</a:t>
            </a:r>
            <a:r>
              <a:rPr lang="fr-FR" sz="3600" b="1" baseline="-25000" dirty="0"/>
              <a:t>t</a:t>
            </a:r>
            <a:r>
              <a:rPr lang="fr-FR" sz="3600" b="1" dirty="0"/>
              <a:t>/I</a:t>
            </a:r>
            <a:r>
              <a:rPr lang="fr-FR" sz="3600" b="1" baseline="-25000" dirty="0"/>
              <a:t>t-1</a:t>
            </a:r>
            <a:r>
              <a:rPr lang="fr-FR" sz="3600" b="1" dirty="0"/>
              <a:t>) = </a:t>
            </a:r>
            <a:r>
              <a:rPr lang="el-GR" sz="3600" b="1" dirty="0"/>
              <a:t>ε</a:t>
            </a:r>
            <a:r>
              <a:rPr lang="fr-FR" sz="3600" b="1" dirty="0"/>
              <a:t> 			(23)</a:t>
            </a:r>
          </a:p>
        </p:txBody>
      </p:sp>
      <p:sp>
        <p:nvSpPr>
          <p:cNvPr id="4" name="Espace réservé du numéro de diapositive 3"/>
          <p:cNvSpPr>
            <a:spLocks noGrp="1"/>
          </p:cNvSpPr>
          <p:nvPr>
            <p:ph type="sldNum" sz="quarter" idx="12"/>
          </p:nvPr>
        </p:nvSpPr>
        <p:spPr/>
        <p:txBody>
          <a:bodyPr/>
          <a:lstStyle/>
          <a:p>
            <a:pPr>
              <a:defRPr/>
            </a:pPr>
            <a:fld id="{2C04FC51-776C-4592-A6AC-D2D323379378}" type="slidenum">
              <a:rPr lang="fr-FR"/>
              <a:pPr>
                <a:defRPr/>
              </a:pPr>
              <a:t>56</a:t>
            </a:fld>
            <a:endParaRPr lang="fr-FR" dirty="0"/>
          </a:p>
        </p:txBody>
      </p:sp>
    </p:spTree>
    <p:extLst>
      <p:ext uri="{BB962C8B-B14F-4D97-AF65-F5344CB8AC3E}">
        <p14:creationId xmlns:p14="http://schemas.microsoft.com/office/powerpoint/2010/main" val="265705951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13795" y="457199"/>
            <a:ext cx="10353762" cy="5974773"/>
          </a:xfrm>
        </p:spPr>
        <p:txBody>
          <a:bodyPr>
            <a:noAutofit/>
          </a:bodyPr>
          <a:lstStyle/>
          <a:p>
            <a:r>
              <a:rPr lang="fr-FR" sz="3200" b="1" dirty="0"/>
              <a:t>Utilisant le concept pour l’étude de la politique économique, des auteurs, comme Sargent et Wallace ou Lucas, montrent que </a:t>
            </a:r>
            <a:r>
              <a:rPr lang="fr-FR" sz="3200" b="1" dirty="0">
                <a:solidFill>
                  <a:srgbClr val="61FFA8"/>
                </a:solidFill>
              </a:rPr>
              <a:t>seules des politiques économiques aléatoires et imprévue peuvent infléchir l’activité économique puisque les agents compensent par leurs anticipations les effets des mesures prévisibles</a:t>
            </a:r>
            <a:r>
              <a:rPr lang="fr-FR" sz="3200" b="1" dirty="0"/>
              <a:t>. </a:t>
            </a:r>
          </a:p>
          <a:p>
            <a:r>
              <a:rPr lang="fr-FR" sz="3200" b="1" dirty="0"/>
              <a:t>Un modèle simplifié d’offre et de demande globale peut illustrer ce résultat pour la politique budgétaire.</a:t>
            </a:r>
          </a:p>
          <a:p>
            <a:endParaRPr lang="fr-FR" sz="3200" b="1" dirty="0"/>
          </a:p>
        </p:txBody>
      </p:sp>
      <p:sp>
        <p:nvSpPr>
          <p:cNvPr id="2" name="Espace réservé du numéro de diapositive 1"/>
          <p:cNvSpPr>
            <a:spLocks noGrp="1"/>
          </p:cNvSpPr>
          <p:nvPr>
            <p:ph type="sldNum" sz="quarter" idx="12"/>
          </p:nvPr>
        </p:nvSpPr>
        <p:spPr/>
        <p:txBody>
          <a:bodyPr/>
          <a:lstStyle/>
          <a:p>
            <a:fld id="{6D22F896-40B5-4ADD-8801-0D06FADFA095}" type="slidenum">
              <a:rPr lang="en-US" smtClean="0"/>
              <a:t>57</a:t>
            </a:fld>
            <a:endParaRPr lang="en-US" dirty="0"/>
          </a:p>
        </p:txBody>
      </p:sp>
    </p:spTree>
    <p:extLst>
      <p:ext uri="{BB962C8B-B14F-4D97-AF65-F5344CB8AC3E}">
        <p14:creationId xmlns:p14="http://schemas.microsoft.com/office/powerpoint/2010/main" val="39473948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Espace réservé du contenu 2"/>
          <p:cNvSpPr>
            <a:spLocks noGrp="1"/>
          </p:cNvSpPr>
          <p:nvPr>
            <p:ph idx="1"/>
          </p:nvPr>
        </p:nvSpPr>
        <p:spPr>
          <a:xfrm>
            <a:off x="277091" y="277091"/>
            <a:ext cx="11623964" cy="6303818"/>
          </a:xfrm>
        </p:spPr>
        <p:txBody>
          <a:bodyPr>
            <a:normAutofit/>
          </a:bodyPr>
          <a:lstStyle/>
          <a:p>
            <a:pPr lvl="1">
              <a:lnSpc>
                <a:spcPct val="100000"/>
              </a:lnSpc>
            </a:pPr>
            <a:r>
              <a:rPr lang="fr-FR" sz="3200" b="1" dirty="0"/>
              <a:t>On s’appuie sur les deux principes de base de la macroéconomie classique:</a:t>
            </a:r>
          </a:p>
          <a:p>
            <a:pPr lvl="1">
              <a:lnSpc>
                <a:spcPct val="100000"/>
              </a:lnSpc>
            </a:pPr>
            <a:r>
              <a:rPr lang="fr-FR" sz="3200" b="1" dirty="0"/>
              <a:t>- les agents économiques sont rationnels;</a:t>
            </a:r>
          </a:p>
          <a:p>
            <a:pPr lvl="1">
              <a:lnSpc>
                <a:spcPct val="100000"/>
              </a:lnSpc>
            </a:pPr>
            <a:r>
              <a:rPr lang="fr-FR" sz="3200" b="1" dirty="0"/>
              <a:t>- les marchés s’équilibrent et la flexibilité du prix permet l’ajustement de l’offre à la demande.</a:t>
            </a:r>
          </a:p>
          <a:p>
            <a:pPr lvl="1">
              <a:lnSpc>
                <a:spcPct val="100000"/>
              </a:lnSpc>
            </a:pPr>
            <a:r>
              <a:rPr lang="fr-FR" sz="3200" b="1" dirty="0"/>
              <a:t>On retient une fonction d’offre ‘’de Lucas’’ telle que:</a:t>
            </a:r>
          </a:p>
          <a:p>
            <a:pPr lvl="1">
              <a:lnSpc>
                <a:spcPct val="100000"/>
              </a:lnSpc>
            </a:pPr>
            <a:r>
              <a:rPr lang="fr-FR" sz="3200" b="1" dirty="0" err="1"/>
              <a:t>Y</a:t>
            </a:r>
            <a:r>
              <a:rPr lang="fr-FR" sz="3200" b="1" baseline="-25000" dirty="0" err="1"/>
              <a:t>t</a:t>
            </a:r>
            <a:r>
              <a:rPr lang="fr-FR" sz="3200" b="1" baseline="30000" dirty="0" err="1"/>
              <a:t>s</a:t>
            </a:r>
            <a:r>
              <a:rPr lang="fr-FR" sz="3200" b="1" dirty="0"/>
              <a:t> = Y</a:t>
            </a:r>
            <a:r>
              <a:rPr lang="fr-FR" sz="3200" b="1" baseline="-25000" dirty="0"/>
              <a:t>0</a:t>
            </a:r>
            <a:r>
              <a:rPr lang="fr-FR" sz="3200" b="1" dirty="0"/>
              <a:t> + a.(P</a:t>
            </a:r>
            <a:r>
              <a:rPr lang="fr-FR" sz="3200" b="1" baseline="-25000" dirty="0"/>
              <a:t>t</a:t>
            </a:r>
            <a:r>
              <a:rPr lang="fr-FR" sz="3200" b="1" dirty="0"/>
              <a:t> - </a:t>
            </a:r>
            <a:r>
              <a:rPr lang="fr-FR" sz="3200" b="1" dirty="0" err="1"/>
              <a:t>P</a:t>
            </a:r>
            <a:r>
              <a:rPr lang="fr-FR" sz="3200" b="1" baseline="-25000" dirty="0" err="1"/>
              <a:t>t</a:t>
            </a:r>
            <a:r>
              <a:rPr lang="fr-FR" sz="3200" b="1" baseline="30000" dirty="0" err="1"/>
              <a:t>e</a:t>
            </a:r>
            <a:r>
              <a:rPr lang="fr-FR" sz="3200" b="1" dirty="0"/>
              <a:t>) 						(24)</a:t>
            </a:r>
          </a:p>
          <a:p>
            <a:pPr lvl="1">
              <a:lnSpc>
                <a:spcPct val="100000"/>
              </a:lnSpc>
            </a:pPr>
            <a:r>
              <a:rPr lang="fr-FR" sz="3200" b="1" dirty="0"/>
              <a:t>et une fonction de demande traditionnelle:</a:t>
            </a:r>
          </a:p>
          <a:p>
            <a:pPr lvl="1">
              <a:lnSpc>
                <a:spcPct val="100000"/>
              </a:lnSpc>
            </a:pPr>
            <a:r>
              <a:rPr lang="fr-FR" sz="3200" b="1" dirty="0" err="1"/>
              <a:t>Y</a:t>
            </a:r>
            <a:r>
              <a:rPr lang="fr-FR" sz="3200" b="1" baseline="-25000" dirty="0" err="1"/>
              <a:t>t</a:t>
            </a:r>
            <a:r>
              <a:rPr lang="fr-FR" sz="3200" b="1" baseline="30000" dirty="0" err="1"/>
              <a:t>d</a:t>
            </a:r>
            <a:r>
              <a:rPr lang="fr-FR" sz="3200" b="1" dirty="0"/>
              <a:t> = </a:t>
            </a:r>
            <a:r>
              <a:rPr lang="fr-FR" sz="3200" b="1" dirty="0" err="1"/>
              <a:t>b.M</a:t>
            </a:r>
            <a:r>
              <a:rPr lang="fr-FR" sz="3200" b="1" baseline="-25000" dirty="0" err="1"/>
              <a:t>t</a:t>
            </a:r>
            <a:r>
              <a:rPr lang="fr-FR" sz="3200" b="1" dirty="0"/>
              <a:t> – </a:t>
            </a:r>
            <a:r>
              <a:rPr lang="fr-FR" sz="3200" b="1" dirty="0" err="1"/>
              <a:t>c.P</a:t>
            </a:r>
            <a:r>
              <a:rPr lang="fr-FR" sz="3200" b="1" baseline="-25000" dirty="0" err="1"/>
              <a:t>t</a:t>
            </a:r>
            <a:r>
              <a:rPr lang="fr-FR" sz="3200" b="1" dirty="0"/>
              <a:t> +</a:t>
            </a:r>
            <a:r>
              <a:rPr lang="fr-FR" sz="3200" b="1" dirty="0" err="1"/>
              <a:t>d.G</a:t>
            </a:r>
            <a:r>
              <a:rPr lang="fr-FR" sz="3200" b="1" baseline="-25000" dirty="0" err="1"/>
              <a:t>t</a:t>
            </a:r>
            <a:r>
              <a:rPr lang="fr-FR" sz="3200" b="1" dirty="0"/>
              <a:t> + </a:t>
            </a:r>
            <a:r>
              <a:rPr lang="el-GR" sz="3200" b="1" dirty="0"/>
              <a:t>ε</a:t>
            </a:r>
            <a:r>
              <a:rPr lang="fr-FR" sz="3200" b="1" baseline="-25000" dirty="0"/>
              <a:t>t</a:t>
            </a:r>
            <a:r>
              <a:rPr lang="fr-FR" sz="3200" b="1" dirty="0"/>
              <a:t> 				(25)</a:t>
            </a:r>
          </a:p>
          <a:p>
            <a:pPr lvl="1">
              <a:lnSpc>
                <a:spcPct val="100000"/>
              </a:lnSpc>
            </a:pPr>
            <a:r>
              <a:rPr lang="fr-FR" sz="3200" b="1" dirty="0"/>
              <a:t>avec M la masse monétaire et G la dépense gouvernementale.</a:t>
            </a:r>
          </a:p>
        </p:txBody>
      </p:sp>
      <p:sp>
        <p:nvSpPr>
          <p:cNvPr id="4" name="Espace réservé du numéro de diapositive 3"/>
          <p:cNvSpPr>
            <a:spLocks noGrp="1"/>
          </p:cNvSpPr>
          <p:nvPr>
            <p:ph type="sldNum" sz="quarter" idx="12"/>
          </p:nvPr>
        </p:nvSpPr>
        <p:spPr/>
        <p:txBody>
          <a:bodyPr/>
          <a:lstStyle/>
          <a:p>
            <a:pPr>
              <a:defRPr/>
            </a:pPr>
            <a:fld id="{2E5873AE-84FE-41D9-B21B-EA1403DD0FC5}" type="slidenum">
              <a:rPr lang="fr-FR"/>
              <a:pPr>
                <a:defRPr/>
              </a:pPr>
              <a:t>58</a:t>
            </a:fld>
            <a:endParaRPr lang="fr-FR" dirty="0"/>
          </a:p>
        </p:txBody>
      </p:sp>
    </p:spTree>
    <p:extLst>
      <p:ext uri="{BB962C8B-B14F-4D97-AF65-F5344CB8AC3E}">
        <p14:creationId xmlns:p14="http://schemas.microsoft.com/office/powerpoint/2010/main" val="22971734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13795" y="374072"/>
            <a:ext cx="10353762" cy="6296891"/>
          </a:xfrm>
        </p:spPr>
        <p:txBody>
          <a:bodyPr>
            <a:noAutofit/>
          </a:bodyPr>
          <a:lstStyle/>
          <a:p>
            <a:pPr marL="548640" indent="-411480">
              <a:lnSpc>
                <a:spcPct val="100000"/>
              </a:lnSpc>
              <a:buClr>
                <a:schemeClr val="tx1">
                  <a:shade val="95000"/>
                </a:schemeClr>
              </a:buClr>
              <a:buFont typeface="Wingdings 2"/>
              <a:buChar char=""/>
              <a:defRPr/>
            </a:pPr>
            <a:r>
              <a:rPr lang="fr-FR" sz="3200" b="1" dirty="0"/>
              <a:t>L’équilibre s’écrit: </a:t>
            </a:r>
            <a:r>
              <a:rPr lang="fr-FR" sz="3200" b="1" dirty="0" err="1"/>
              <a:t>Y</a:t>
            </a:r>
            <a:r>
              <a:rPr lang="fr-FR" sz="3200" b="1" baseline="-25000" dirty="0" err="1"/>
              <a:t>t</a:t>
            </a:r>
            <a:r>
              <a:rPr lang="fr-FR" sz="3200" b="1" baseline="30000" dirty="0" err="1"/>
              <a:t>s</a:t>
            </a:r>
            <a:r>
              <a:rPr lang="fr-FR" sz="3200" b="1" dirty="0"/>
              <a:t> = </a:t>
            </a:r>
            <a:r>
              <a:rPr lang="fr-FR" sz="3200" b="1" dirty="0" err="1"/>
              <a:t>Y</a:t>
            </a:r>
            <a:r>
              <a:rPr lang="fr-FR" sz="3200" b="1" baseline="-25000" dirty="0" err="1"/>
              <a:t>t</a:t>
            </a:r>
            <a:r>
              <a:rPr lang="fr-FR" sz="3200" b="1" baseline="30000" dirty="0" err="1"/>
              <a:t>d</a:t>
            </a:r>
            <a:r>
              <a:rPr lang="fr-FR" sz="3200" b="1" dirty="0"/>
              <a:t>  = </a:t>
            </a:r>
            <a:r>
              <a:rPr lang="fr-FR" sz="3200" b="1" dirty="0" err="1"/>
              <a:t>Y</a:t>
            </a:r>
            <a:r>
              <a:rPr lang="fr-FR" sz="3200" b="1" baseline="-25000" dirty="0" err="1"/>
              <a:t>t</a:t>
            </a:r>
            <a:r>
              <a:rPr lang="fr-FR" sz="3200" b="1" dirty="0"/>
              <a:t> 			(26)</a:t>
            </a:r>
          </a:p>
          <a:p>
            <a:pPr marL="548640" indent="-411480">
              <a:lnSpc>
                <a:spcPct val="100000"/>
              </a:lnSpc>
              <a:buClr>
                <a:schemeClr val="tx1">
                  <a:shade val="95000"/>
                </a:schemeClr>
              </a:buClr>
              <a:buFont typeface="Wingdings 2"/>
              <a:buChar char=""/>
              <a:defRPr/>
            </a:pPr>
            <a:r>
              <a:rPr lang="fr-FR" sz="3200" b="1" dirty="0"/>
              <a:t>soit: Y</a:t>
            </a:r>
            <a:r>
              <a:rPr lang="fr-FR" sz="3200" b="1" baseline="-25000" dirty="0"/>
              <a:t>0</a:t>
            </a:r>
            <a:r>
              <a:rPr lang="fr-FR" sz="3200" b="1" dirty="0"/>
              <a:t> + a.(P</a:t>
            </a:r>
            <a:r>
              <a:rPr lang="fr-FR" sz="3200" b="1" baseline="-25000" dirty="0"/>
              <a:t>t</a:t>
            </a:r>
            <a:r>
              <a:rPr lang="fr-FR" sz="3200" b="1" dirty="0"/>
              <a:t> - </a:t>
            </a:r>
            <a:r>
              <a:rPr lang="fr-FR" sz="3200" b="1" dirty="0" err="1"/>
              <a:t>P</a:t>
            </a:r>
            <a:r>
              <a:rPr lang="fr-FR" sz="3200" b="1" baseline="-25000" dirty="0" err="1"/>
              <a:t>t</a:t>
            </a:r>
            <a:r>
              <a:rPr lang="fr-FR" sz="3200" b="1" baseline="30000" dirty="0" err="1"/>
              <a:t>e</a:t>
            </a:r>
            <a:r>
              <a:rPr lang="fr-FR" sz="3200" b="1" dirty="0"/>
              <a:t>) = </a:t>
            </a:r>
            <a:r>
              <a:rPr lang="fr-FR" sz="3200" b="1" dirty="0" err="1"/>
              <a:t>b.M</a:t>
            </a:r>
            <a:r>
              <a:rPr lang="fr-FR" sz="3200" b="1" baseline="-25000" dirty="0" err="1"/>
              <a:t>t</a:t>
            </a:r>
            <a:r>
              <a:rPr lang="fr-FR" sz="3200" b="1" dirty="0"/>
              <a:t> – </a:t>
            </a:r>
            <a:r>
              <a:rPr lang="fr-FR" sz="3200" b="1" dirty="0" err="1"/>
              <a:t>c.P</a:t>
            </a:r>
            <a:r>
              <a:rPr lang="fr-FR" sz="3200" b="1" baseline="-25000" dirty="0" err="1"/>
              <a:t>t</a:t>
            </a:r>
            <a:r>
              <a:rPr lang="fr-FR" sz="3200" b="1" dirty="0"/>
              <a:t> +</a:t>
            </a:r>
            <a:r>
              <a:rPr lang="fr-FR" sz="3200" b="1" dirty="0" err="1"/>
              <a:t>d.G</a:t>
            </a:r>
            <a:r>
              <a:rPr lang="fr-FR" sz="3200" b="1" baseline="-25000" dirty="0" err="1"/>
              <a:t>t</a:t>
            </a:r>
            <a:r>
              <a:rPr lang="fr-FR" sz="3200" b="1" dirty="0"/>
              <a:t> + </a:t>
            </a:r>
            <a:r>
              <a:rPr lang="el-GR" sz="3200" b="1" dirty="0"/>
              <a:t>ε</a:t>
            </a:r>
            <a:r>
              <a:rPr lang="fr-FR" sz="3200" b="1" baseline="-25000" dirty="0"/>
              <a:t>t</a:t>
            </a:r>
            <a:r>
              <a:rPr lang="fr-FR" sz="3200" b="1" dirty="0"/>
              <a:t> 	        											(27)</a:t>
            </a:r>
          </a:p>
          <a:p>
            <a:pPr marL="548640" indent="-411480">
              <a:lnSpc>
                <a:spcPct val="100000"/>
              </a:lnSpc>
              <a:buClr>
                <a:schemeClr val="tx1">
                  <a:shade val="95000"/>
                </a:schemeClr>
              </a:buClr>
              <a:buFont typeface="Wingdings 2"/>
              <a:buChar char=""/>
              <a:defRPr/>
            </a:pPr>
            <a:r>
              <a:rPr lang="fr-FR" sz="3200" b="1" dirty="0"/>
              <a:t>ou: (a+c).Pt = </a:t>
            </a:r>
            <a:r>
              <a:rPr lang="fr-FR" sz="3200" b="1" dirty="0" err="1"/>
              <a:t>b.M</a:t>
            </a:r>
            <a:r>
              <a:rPr lang="fr-FR" sz="3200" b="1" baseline="-25000" dirty="0" err="1"/>
              <a:t>t</a:t>
            </a:r>
            <a:r>
              <a:rPr lang="fr-FR" sz="3200" b="1" dirty="0"/>
              <a:t> + </a:t>
            </a:r>
            <a:r>
              <a:rPr lang="fr-FR" sz="3200" b="1" dirty="0" err="1"/>
              <a:t>d.G</a:t>
            </a:r>
            <a:r>
              <a:rPr lang="fr-FR" sz="3200" b="1" baseline="-25000" dirty="0" err="1"/>
              <a:t>t</a:t>
            </a:r>
            <a:r>
              <a:rPr lang="fr-FR" sz="3200" b="1" dirty="0"/>
              <a:t> – Y</a:t>
            </a:r>
            <a:r>
              <a:rPr lang="fr-FR" sz="3200" b="1" baseline="-25000" dirty="0"/>
              <a:t>0</a:t>
            </a:r>
            <a:r>
              <a:rPr lang="fr-FR" sz="3200" b="1" dirty="0"/>
              <a:t> + </a:t>
            </a:r>
            <a:r>
              <a:rPr lang="fr-FR" sz="3200" b="1" dirty="0" err="1"/>
              <a:t>a.P</a:t>
            </a:r>
            <a:r>
              <a:rPr lang="fr-FR" sz="3200" b="1" baseline="-25000" dirty="0" err="1"/>
              <a:t>t</a:t>
            </a:r>
            <a:r>
              <a:rPr lang="fr-FR" sz="3200" b="1" baseline="30000" dirty="0" err="1"/>
              <a:t>e</a:t>
            </a:r>
            <a:r>
              <a:rPr lang="fr-FR" sz="3200" b="1" baseline="30000" dirty="0"/>
              <a:t> </a:t>
            </a:r>
            <a:r>
              <a:rPr lang="fr-FR" sz="3200" b="1" dirty="0"/>
              <a:t>+ </a:t>
            </a:r>
            <a:r>
              <a:rPr lang="el-GR" sz="3200" b="1" dirty="0"/>
              <a:t>ε</a:t>
            </a:r>
            <a:r>
              <a:rPr lang="fr-FR" sz="3200" b="1" baseline="-25000" dirty="0"/>
              <a:t>t</a:t>
            </a:r>
            <a:r>
              <a:rPr lang="fr-FR" sz="3200" b="1" dirty="0"/>
              <a:t>             											(28)</a:t>
            </a:r>
          </a:p>
          <a:p>
            <a:pPr marL="548640" indent="-411480">
              <a:lnSpc>
                <a:spcPct val="100000"/>
              </a:lnSpc>
              <a:buClr>
                <a:schemeClr val="tx1">
                  <a:shade val="95000"/>
                </a:schemeClr>
              </a:buClr>
              <a:buFont typeface="Wingdings 2"/>
              <a:buChar char=""/>
              <a:defRPr/>
            </a:pPr>
            <a:r>
              <a:rPr lang="fr-FR" sz="3200" b="1" dirty="0"/>
              <a:t>soit en anticipations:</a:t>
            </a:r>
          </a:p>
          <a:p>
            <a:pPr marL="548640" indent="-411480">
              <a:lnSpc>
                <a:spcPct val="100000"/>
              </a:lnSpc>
              <a:buClr>
                <a:schemeClr val="tx1">
                  <a:shade val="95000"/>
                </a:schemeClr>
              </a:buClr>
              <a:buFont typeface="Wingdings 2"/>
              <a:buChar char=""/>
              <a:defRPr/>
            </a:pPr>
            <a:r>
              <a:rPr lang="fr-FR" sz="3200" b="1" dirty="0"/>
              <a:t>(a+c).E(P</a:t>
            </a:r>
            <a:r>
              <a:rPr lang="fr-FR" sz="3200" b="1" baseline="-25000" dirty="0"/>
              <a:t>t</a:t>
            </a:r>
            <a:r>
              <a:rPr lang="fr-FR" sz="3200" b="1" dirty="0"/>
              <a:t>/I</a:t>
            </a:r>
            <a:r>
              <a:rPr lang="fr-FR" sz="3200" b="1" baseline="-25000" dirty="0"/>
              <a:t>t-1</a:t>
            </a:r>
            <a:r>
              <a:rPr lang="fr-FR" sz="3200" b="1" dirty="0"/>
              <a:t>)=</a:t>
            </a:r>
            <a:r>
              <a:rPr lang="fr-FR" sz="3200" b="1" dirty="0" err="1"/>
              <a:t>b.E</a:t>
            </a:r>
            <a:r>
              <a:rPr lang="fr-FR" sz="3200" b="1" dirty="0"/>
              <a:t>(M</a:t>
            </a:r>
            <a:r>
              <a:rPr lang="fr-FR" sz="3200" b="1" baseline="-25000" dirty="0"/>
              <a:t>t</a:t>
            </a:r>
            <a:r>
              <a:rPr lang="fr-FR" sz="3200" b="1" dirty="0"/>
              <a:t>/I</a:t>
            </a:r>
            <a:r>
              <a:rPr lang="fr-FR" sz="3200" b="1" baseline="-25000" dirty="0"/>
              <a:t>t-1</a:t>
            </a:r>
            <a:r>
              <a:rPr lang="fr-FR" sz="3200" b="1" dirty="0"/>
              <a:t>)+</a:t>
            </a:r>
            <a:r>
              <a:rPr lang="fr-FR" sz="3200" b="1" dirty="0" err="1"/>
              <a:t>d.E</a:t>
            </a:r>
            <a:r>
              <a:rPr lang="fr-FR" sz="3200" b="1" dirty="0"/>
              <a:t>(G</a:t>
            </a:r>
            <a:r>
              <a:rPr lang="fr-FR" sz="3200" b="1" baseline="-25000" dirty="0"/>
              <a:t>t</a:t>
            </a:r>
            <a:r>
              <a:rPr lang="fr-FR" sz="3200" b="1" dirty="0"/>
              <a:t>/I</a:t>
            </a:r>
            <a:r>
              <a:rPr lang="fr-FR" sz="3200" b="1" baseline="-25000" dirty="0"/>
              <a:t>t-1</a:t>
            </a:r>
            <a:r>
              <a:rPr lang="fr-FR" sz="3200" b="1" dirty="0"/>
              <a:t>)–Y</a:t>
            </a:r>
            <a:r>
              <a:rPr lang="fr-FR" sz="3200" b="1" baseline="-25000" dirty="0"/>
              <a:t>0</a:t>
            </a:r>
            <a:r>
              <a:rPr lang="fr-FR" sz="3200" b="1" dirty="0"/>
              <a:t>+</a:t>
            </a:r>
            <a:r>
              <a:rPr lang="fr-FR" sz="3200" b="1" dirty="0" err="1"/>
              <a:t>a.P</a:t>
            </a:r>
            <a:r>
              <a:rPr lang="fr-FR" sz="3200" b="1" baseline="-25000" dirty="0" err="1"/>
              <a:t>t</a:t>
            </a:r>
            <a:r>
              <a:rPr lang="fr-FR" sz="3200" b="1" baseline="30000" dirty="0" err="1"/>
              <a:t>e</a:t>
            </a:r>
            <a:r>
              <a:rPr lang="fr-FR" sz="3200" b="1" baseline="30000" dirty="0"/>
              <a:t> </a:t>
            </a:r>
            <a:r>
              <a:rPr lang="fr-FR" sz="3200" b="1" dirty="0"/>
              <a:t>+ </a:t>
            </a:r>
            <a:r>
              <a:rPr lang="el-GR" sz="3200" b="1" dirty="0"/>
              <a:t>ε</a:t>
            </a:r>
            <a:r>
              <a:rPr lang="fr-FR" sz="3200" b="1" baseline="-25000" dirty="0"/>
              <a:t>t   									</a:t>
            </a:r>
            <a:r>
              <a:rPr lang="fr-FR" sz="3200" b="1" dirty="0"/>
              <a:t>(28’)</a:t>
            </a:r>
          </a:p>
          <a:p>
            <a:pPr marL="548640" indent="-411480">
              <a:lnSpc>
                <a:spcPct val="100000"/>
              </a:lnSpc>
              <a:buClr>
                <a:schemeClr val="tx1">
                  <a:shade val="95000"/>
                </a:schemeClr>
              </a:buClr>
              <a:buFont typeface="Wingdings 2"/>
              <a:buChar char=""/>
              <a:defRPr/>
            </a:pPr>
            <a:r>
              <a:rPr lang="fr-FR" sz="3200" b="1" dirty="0"/>
              <a:t>et avec l’hypothèse d’anticipations rationnelles:</a:t>
            </a:r>
          </a:p>
          <a:p>
            <a:pPr marL="548640" indent="-411480">
              <a:lnSpc>
                <a:spcPct val="100000"/>
              </a:lnSpc>
              <a:buClr>
                <a:schemeClr val="tx1">
                  <a:shade val="95000"/>
                </a:schemeClr>
              </a:buClr>
              <a:buFont typeface="Wingdings 2"/>
              <a:buChar char=""/>
              <a:defRPr/>
            </a:pPr>
            <a:r>
              <a:rPr lang="fr-FR" sz="3200" b="1" dirty="0"/>
              <a:t>E(P</a:t>
            </a:r>
            <a:r>
              <a:rPr lang="fr-FR" sz="3200" b="1" baseline="-25000" dirty="0"/>
              <a:t>t</a:t>
            </a:r>
            <a:r>
              <a:rPr lang="fr-FR" sz="3200" b="1" dirty="0"/>
              <a:t>/I</a:t>
            </a:r>
            <a:r>
              <a:rPr lang="fr-FR" sz="3200" b="1" baseline="-25000" dirty="0"/>
              <a:t>t-1</a:t>
            </a:r>
            <a:r>
              <a:rPr lang="fr-FR" sz="3200" b="1" dirty="0"/>
              <a:t>)= Pt 						        (29)</a:t>
            </a:r>
          </a:p>
          <a:p>
            <a:pPr marL="548640" indent="-411480">
              <a:lnSpc>
                <a:spcPct val="100000"/>
              </a:lnSpc>
              <a:buClr>
                <a:schemeClr val="tx1">
                  <a:shade val="95000"/>
                </a:schemeClr>
              </a:buClr>
              <a:buFont typeface="Wingdings 2"/>
              <a:buChar char=""/>
              <a:defRPr/>
            </a:pPr>
            <a:r>
              <a:rPr lang="fr-FR" sz="3200" b="1" dirty="0">
                <a:effectLst/>
              </a:rPr>
              <a:t>d’où</a:t>
            </a:r>
            <a:endParaRPr lang="fr-FR" sz="3200" b="1" dirty="0"/>
          </a:p>
          <a:p>
            <a:pPr marL="548640" indent="-411480">
              <a:lnSpc>
                <a:spcPct val="100000"/>
              </a:lnSpc>
              <a:buClr>
                <a:schemeClr val="tx1">
                  <a:shade val="95000"/>
                </a:schemeClr>
              </a:buClr>
              <a:buFont typeface="Wingdings 2"/>
              <a:buChar char=""/>
              <a:defRPr/>
            </a:pPr>
            <a:endParaRPr lang="fr-FR" sz="3200" b="1" dirty="0"/>
          </a:p>
        </p:txBody>
      </p:sp>
      <p:sp>
        <p:nvSpPr>
          <p:cNvPr id="4" name="Espace réservé du numéro de diapositive 3"/>
          <p:cNvSpPr>
            <a:spLocks noGrp="1"/>
          </p:cNvSpPr>
          <p:nvPr>
            <p:ph type="sldNum" sz="quarter" idx="12"/>
          </p:nvPr>
        </p:nvSpPr>
        <p:spPr/>
        <p:txBody>
          <a:bodyPr/>
          <a:lstStyle/>
          <a:p>
            <a:pPr>
              <a:defRPr/>
            </a:pPr>
            <a:fld id="{53C775C4-C098-4C5B-BAEE-7BDF11CA7E50}" type="slidenum">
              <a:rPr lang="fr-FR"/>
              <a:pPr>
                <a:defRPr/>
              </a:pPr>
              <a:t>59</a:t>
            </a:fld>
            <a:endParaRPr lang="fr-FR" dirty="0"/>
          </a:p>
        </p:txBody>
      </p:sp>
    </p:spTree>
    <p:extLst>
      <p:ext uri="{BB962C8B-B14F-4D97-AF65-F5344CB8AC3E}">
        <p14:creationId xmlns:p14="http://schemas.microsoft.com/office/powerpoint/2010/main" val="165745900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13795" y="259773"/>
            <a:ext cx="10353762" cy="6515099"/>
          </a:xfrm>
        </p:spPr>
        <p:txBody>
          <a:bodyPr>
            <a:noAutofit/>
          </a:bodyPr>
          <a:lstStyle/>
          <a:p>
            <a:pPr marL="548640" indent="-411480">
              <a:lnSpc>
                <a:spcPct val="100000"/>
              </a:lnSpc>
              <a:buClr>
                <a:schemeClr val="tx1">
                  <a:shade val="95000"/>
                </a:schemeClr>
              </a:buClr>
              <a:buNone/>
              <a:defRPr/>
            </a:pPr>
            <a:r>
              <a:rPr lang="fr-FR" sz="3400" b="1" dirty="0">
                <a:effectLst/>
              </a:rPr>
              <a:t>(P</a:t>
            </a:r>
            <a:r>
              <a:rPr lang="fr-FR" sz="3400" b="1" baseline="-25000" dirty="0">
                <a:effectLst/>
              </a:rPr>
              <a:t>t</a:t>
            </a:r>
            <a:r>
              <a:rPr lang="fr-FR" sz="3400" b="1" dirty="0">
                <a:effectLst/>
              </a:rPr>
              <a:t> - </a:t>
            </a:r>
            <a:r>
              <a:rPr lang="fr-FR" sz="3400" b="1" dirty="0" err="1">
                <a:effectLst/>
              </a:rPr>
              <a:t>P</a:t>
            </a:r>
            <a:r>
              <a:rPr lang="fr-FR" sz="3400" b="1" baseline="-25000" dirty="0" err="1">
                <a:effectLst/>
              </a:rPr>
              <a:t>t</a:t>
            </a:r>
            <a:r>
              <a:rPr lang="fr-FR" sz="3400" b="1" baseline="30000" dirty="0" err="1">
                <a:effectLst/>
              </a:rPr>
              <a:t>e</a:t>
            </a:r>
            <a:r>
              <a:rPr lang="fr-FR" sz="3400" b="1" dirty="0">
                <a:effectLst/>
              </a:rPr>
              <a:t>) = </a:t>
            </a:r>
          </a:p>
          <a:p>
            <a:pPr marL="548640" indent="-411480">
              <a:lnSpc>
                <a:spcPct val="100000"/>
              </a:lnSpc>
              <a:buClr>
                <a:schemeClr val="tx1">
                  <a:shade val="95000"/>
                </a:schemeClr>
              </a:buClr>
              <a:buNone/>
              <a:defRPr/>
            </a:pPr>
            <a:r>
              <a:rPr lang="fr-FR" sz="3400" b="1" dirty="0">
                <a:effectLst/>
              </a:rPr>
              <a:t>[1/(</a:t>
            </a:r>
            <a:r>
              <a:rPr lang="fr-FR" sz="3400" b="1" dirty="0" err="1">
                <a:effectLst/>
              </a:rPr>
              <a:t>a+c</a:t>
            </a:r>
            <a:r>
              <a:rPr lang="fr-FR" sz="3400" b="1" dirty="0">
                <a:effectLst/>
              </a:rPr>
              <a:t>)].[b.(M</a:t>
            </a:r>
            <a:r>
              <a:rPr lang="fr-FR" sz="3400" b="1" baseline="-25000" dirty="0">
                <a:effectLst/>
              </a:rPr>
              <a:t>t</a:t>
            </a:r>
            <a:r>
              <a:rPr lang="fr-FR" sz="3400" b="1" dirty="0">
                <a:effectLst/>
              </a:rPr>
              <a:t>-E(M</a:t>
            </a:r>
            <a:r>
              <a:rPr lang="fr-FR" sz="3400" b="1" baseline="-25000" dirty="0">
                <a:effectLst/>
              </a:rPr>
              <a:t>t</a:t>
            </a:r>
            <a:r>
              <a:rPr lang="fr-FR" sz="3400" b="1" dirty="0">
                <a:effectLst/>
              </a:rPr>
              <a:t>/I</a:t>
            </a:r>
            <a:r>
              <a:rPr lang="fr-FR" sz="3400" b="1" baseline="-25000" dirty="0">
                <a:effectLst/>
              </a:rPr>
              <a:t>t-1</a:t>
            </a:r>
            <a:r>
              <a:rPr lang="fr-FR" sz="3400" b="1" dirty="0">
                <a:effectLst/>
              </a:rPr>
              <a:t>))+d.(G</a:t>
            </a:r>
            <a:r>
              <a:rPr lang="fr-FR" sz="3400" b="1" baseline="-25000" dirty="0">
                <a:effectLst/>
              </a:rPr>
              <a:t>t</a:t>
            </a:r>
            <a:r>
              <a:rPr lang="fr-FR" sz="3400" b="1" dirty="0">
                <a:effectLst/>
              </a:rPr>
              <a:t>-E(G</a:t>
            </a:r>
            <a:r>
              <a:rPr lang="fr-FR" sz="3400" b="1" baseline="-25000" dirty="0">
                <a:effectLst/>
              </a:rPr>
              <a:t>t</a:t>
            </a:r>
            <a:r>
              <a:rPr lang="fr-FR" sz="3400" b="1" dirty="0">
                <a:effectLst/>
              </a:rPr>
              <a:t>/I</a:t>
            </a:r>
            <a:r>
              <a:rPr lang="fr-FR" sz="3400" b="1" baseline="-25000" dirty="0">
                <a:effectLst/>
              </a:rPr>
              <a:t>t-1</a:t>
            </a:r>
            <a:r>
              <a:rPr lang="fr-FR" sz="3400" b="1" dirty="0">
                <a:effectLst/>
              </a:rPr>
              <a:t>))+ </a:t>
            </a:r>
            <a:r>
              <a:rPr lang="el-GR" sz="3400" b="1" dirty="0">
                <a:effectLst/>
              </a:rPr>
              <a:t>ε</a:t>
            </a:r>
            <a:r>
              <a:rPr lang="fr-FR" sz="3400" b="1" baseline="-25000" dirty="0">
                <a:effectLst/>
              </a:rPr>
              <a:t>t</a:t>
            </a:r>
            <a:r>
              <a:rPr lang="fr-FR" sz="3400" b="1" dirty="0">
                <a:effectLst/>
              </a:rPr>
              <a:t>]</a:t>
            </a:r>
          </a:p>
          <a:p>
            <a:pPr marL="548640" indent="-411480">
              <a:lnSpc>
                <a:spcPct val="100000"/>
              </a:lnSpc>
              <a:buClr>
                <a:schemeClr val="tx1">
                  <a:shade val="95000"/>
                </a:schemeClr>
              </a:buClr>
              <a:buNone/>
              <a:defRPr/>
            </a:pPr>
            <a:r>
              <a:rPr lang="fr-FR" sz="3200" b="1" dirty="0">
                <a:effectLst/>
              </a:rPr>
              <a:t>											(30)</a:t>
            </a:r>
          </a:p>
          <a:p>
            <a:pPr marL="548640" indent="-411480">
              <a:lnSpc>
                <a:spcPct val="100000"/>
              </a:lnSpc>
              <a:buClr>
                <a:schemeClr val="tx1">
                  <a:shade val="95000"/>
                </a:schemeClr>
              </a:buClr>
              <a:buFont typeface="Wingdings 2"/>
              <a:buChar char=""/>
              <a:defRPr/>
            </a:pPr>
            <a:r>
              <a:rPr lang="fr-FR" sz="3200" b="1" dirty="0">
                <a:effectLst/>
              </a:rPr>
              <a:t>et</a:t>
            </a:r>
          </a:p>
          <a:p>
            <a:pPr marL="548640" indent="-411480">
              <a:lnSpc>
                <a:spcPct val="100000"/>
              </a:lnSpc>
              <a:buClr>
                <a:schemeClr val="tx1">
                  <a:shade val="95000"/>
                </a:schemeClr>
              </a:buClr>
              <a:buNone/>
              <a:defRPr/>
            </a:pPr>
            <a:r>
              <a:rPr lang="fr-FR" sz="3400" b="1" dirty="0" err="1">
                <a:effectLst/>
              </a:rPr>
              <a:t>Yt</a:t>
            </a:r>
            <a:r>
              <a:rPr lang="fr-FR" sz="3400" b="1" dirty="0">
                <a:effectLst/>
              </a:rPr>
              <a:t> =Y</a:t>
            </a:r>
            <a:r>
              <a:rPr lang="fr-FR" sz="3400" b="1" baseline="-25000" dirty="0">
                <a:effectLst/>
              </a:rPr>
              <a:t>0</a:t>
            </a:r>
            <a:r>
              <a:rPr lang="fr-FR" sz="3400" b="1" dirty="0">
                <a:effectLst/>
              </a:rPr>
              <a:t>+(a/</a:t>
            </a:r>
            <a:r>
              <a:rPr lang="fr-FR" sz="3400" b="1" dirty="0" err="1">
                <a:effectLst/>
              </a:rPr>
              <a:t>a+c</a:t>
            </a:r>
            <a:r>
              <a:rPr lang="fr-FR" sz="3400" b="1" dirty="0">
                <a:effectLst/>
              </a:rPr>
              <a:t>).[1/(</a:t>
            </a:r>
            <a:r>
              <a:rPr lang="fr-FR" sz="3400" b="1" dirty="0" err="1">
                <a:effectLst/>
              </a:rPr>
              <a:t>a+c</a:t>
            </a:r>
            <a:r>
              <a:rPr lang="fr-FR" sz="3400" b="1" dirty="0">
                <a:effectLst/>
              </a:rPr>
              <a:t>)].[b.(M</a:t>
            </a:r>
            <a:r>
              <a:rPr lang="fr-FR" sz="3400" b="1" baseline="-25000" dirty="0">
                <a:effectLst/>
              </a:rPr>
              <a:t>t</a:t>
            </a:r>
            <a:r>
              <a:rPr lang="fr-FR" sz="3400" b="1" dirty="0">
                <a:effectLst/>
              </a:rPr>
              <a:t>-E(M</a:t>
            </a:r>
            <a:r>
              <a:rPr lang="fr-FR" sz="3400" b="1" baseline="-25000" dirty="0">
                <a:effectLst/>
              </a:rPr>
              <a:t>t</a:t>
            </a:r>
            <a:r>
              <a:rPr lang="fr-FR" sz="3400" b="1" dirty="0">
                <a:effectLst/>
              </a:rPr>
              <a:t>/I</a:t>
            </a:r>
            <a:r>
              <a:rPr lang="fr-FR" sz="3400" b="1" baseline="-25000" dirty="0">
                <a:effectLst/>
              </a:rPr>
              <a:t>t-1</a:t>
            </a:r>
            <a:r>
              <a:rPr lang="fr-FR" sz="3400" b="1" dirty="0">
                <a:effectLst/>
              </a:rPr>
              <a:t>))</a:t>
            </a:r>
          </a:p>
          <a:p>
            <a:pPr marL="548640" indent="-411480">
              <a:lnSpc>
                <a:spcPct val="100000"/>
              </a:lnSpc>
              <a:buClr>
                <a:schemeClr val="tx1">
                  <a:shade val="95000"/>
                </a:schemeClr>
              </a:buClr>
              <a:buNone/>
              <a:defRPr/>
            </a:pPr>
            <a:r>
              <a:rPr lang="fr-FR" sz="3400" b="1" dirty="0">
                <a:effectLst/>
              </a:rPr>
              <a:t>+ d.(G</a:t>
            </a:r>
            <a:r>
              <a:rPr lang="fr-FR" sz="3400" b="1" baseline="-25000" dirty="0">
                <a:effectLst/>
              </a:rPr>
              <a:t>t</a:t>
            </a:r>
            <a:r>
              <a:rPr lang="fr-FR" sz="3400" b="1" dirty="0">
                <a:effectLst/>
              </a:rPr>
              <a:t>-E(G</a:t>
            </a:r>
            <a:r>
              <a:rPr lang="fr-FR" sz="3400" b="1" baseline="-25000" dirty="0">
                <a:effectLst/>
              </a:rPr>
              <a:t>t</a:t>
            </a:r>
            <a:r>
              <a:rPr lang="fr-FR" sz="3400" b="1" dirty="0">
                <a:effectLst/>
              </a:rPr>
              <a:t>/I</a:t>
            </a:r>
            <a:r>
              <a:rPr lang="fr-FR" sz="3400" b="1" baseline="-25000" dirty="0">
                <a:effectLst/>
              </a:rPr>
              <a:t>t-1</a:t>
            </a:r>
            <a:r>
              <a:rPr lang="fr-FR" sz="3400" b="1" dirty="0">
                <a:effectLst/>
              </a:rPr>
              <a:t>))+ </a:t>
            </a:r>
            <a:r>
              <a:rPr lang="el-GR" sz="3400" b="1" dirty="0">
                <a:effectLst/>
              </a:rPr>
              <a:t>ε</a:t>
            </a:r>
            <a:r>
              <a:rPr lang="fr-FR" sz="3400" b="1" baseline="-25000" dirty="0">
                <a:effectLst/>
              </a:rPr>
              <a:t>t</a:t>
            </a:r>
            <a:r>
              <a:rPr lang="fr-FR" sz="3400" b="1" dirty="0">
                <a:effectLst/>
              </a:rPr>
              <a:t>] 					(31)</a:t>
            </a:r>
          </a:p>
          <a:p>
            <a:pPr marL="548640" indent="-411480">
              <a:lnSpc>
                <a:spcPct val="100000"/>
              </a:lnSpc>
              <a:spcBef>
                <a:spcPts val="1200"/>
              </a:spcBef>
              <a:buClr>
                <a:schemeClr val="tx1">
                  <a:shade val="95000"/>
                </a:schemeClr>
              </a:buClr>
              <a:buFont typeface="Wingdings 2"/>
              <a:buChar char=""/>
              <a:defRPr/>
            </a:pPr>
            <a:r>
              <a:rPr lang="fr-FR" sz="3200" b="1" dirty="0">
                <a:solidFill>
                  <a:srgbClr val="61FFA8"/>
                </a:solidFill>
              </a:rPr>
              <a:t>La production ne s’écarte de son niveau naturel Y</a:t>
            </a:r>
            <a:r>
              <a:rPr lang="fr-FR" sz="3200" b="1" baseline="-25000" dirty="0">
                <a:solidFill>
                  <a:srgbClr val="61FFA8"/>
                </a:solidFill>
              </a:rPr>
              <a:t>0</a:t>
            </a:r>
            <a:r>
              <a:rPr lang="fr-FR" sz="3200" b="1" dirty="0">
                <a:solidFill>
                  <a:srgbClr val="61FFA8"/>
                </a:solidFill>
              </a:rPr>
              <a:t> qu’en fonction de chocs imprévisibles sur les instruments monétaire ou budgétaire; toute politique économique est donc inefficace à court terme comme à long terme.</a:t>
            </a:r>
          </a:p>
          <a:p>
            <a:endParaRPr lang="fr-FR" sz="2800" dirty="0"/>
          </a:p>
        </p:txBody>
      </p:sp>
      <p:sp>
        <p:nvSpPr>
          <p:cNvPr id="2" name="Espace réservé du numéro de diapositive 1"/>
          <p:cNvSpPr>
            <a:spLocks noGrp="1"/>
          </p:cNvSpPr>
          <p:nvPr>
            <p:ph type="sldNum" sz="quarter" idx="12"/>
          </p:nvPr>
        </p:nvSpPr>
        <p:spPr/>
        <p:txBody>
          <a:bodyPr/>
          <a:lstStyle/>
          <a:p>
            <a:fld id="{6D22F896-40B5-4ADD-8801-0D06FADFA095}" type="slidenum">
              <a:rPr lang="en-US" smtClean="0"/>
              <a:t>60</a:t>
            </a:fld>
            <a:endParaRPr lang="en-US" dirty="0"/>
          </a:p>
        </p:txBody>
      </p:sp>
    </p:spTree>
    <p:extLst>
      <p:ext uri="{BB962C8B-B14F-4D97-AF65-F5344CB8AC3E}">
        <p14:creationId xmlns:p14="http://schemas.microsoft.com/office/powerpoint/2010/main" val="85746490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13795" y="225137"/>
            <a:ext cx="10353761" cy="574964"/>
          </a:xfrm>
        </p:spPr>
        <p:txBody>
          <a:bodyPr/>
          <a:lstStyle/>
          <a:p>
            <a:pPr>
              <a:defRPr/>
            </a:pPr>
            <a:r>
              <a:rPr lang="fr-FR" dirty="0">
                <a:solidFill>
                  <a:srgbClr val="FFC000"/>
                </a:solidFill>
              </a:rPr>
              <a:t>IV.3 - La courbe de Laffer</a:t>
            </a:r>
          </a:p>
        </p:txBody>
      </p:sp>
      <p:sp>
        <p:nvSpPr>
          <p:cNvPr id="3" name="Espace réservé du contenu 2"/>
          <p:cNvSpPr>
            <a:spLocks noGrp="1"/>
          </p:cNvSpPr>
          <p:nvPr>
            <p:ph idx="1"/>
          </p:nvPr>
        </p:nvSpPr>
        <p:spPr>
          <a:xfrm>
            <a:off x="374073" y="945573"/>
            <a:ext cx="11139054" cy="5673436"/>
          </a:xfrm>
        </p:spPr>
        <p:txBody>
          <a:bodyPr>
            <a:noAutofit/>
          </a:bodyPr>
          <a:lstStyle/>
          <a:p>
            <a:pPr marL="868680" lvl="1" indent="-283464">
              <a:lnSpc>
                <a:spcPct val="100000"/>
              </a:lnSpc>
              <a:buFont typeface="Wingdings 2"/>
              <a:buChar char=""/>
              <a:defRPr/>
            </a:pPr>
            <a:r>
              <a:rPr lang="fr-FR" sz="2800" b="1" dirty="0"/>
              <a:t>L’argumentation de Laffer trouve ses fondements dans les travaux d’Adam Smith sur la fiscalité: </a:t>
            </a:r>
            <a:r>
              <a:rPr lang="fr-FR" sz="2800" b="1" dirty="0">
                <a:solidFill>
                  <a:srgbClr val="61FFA8"/>
                </a:solidFill>
              </a:rPr>
              <a:t>« Des impôts lourds, parfois en diminuant la consommation des biens taxés, parfois en encourageant la fraude, engendrent souvent des recettes fiscales plus faibles que celles qui auraient pu être obtenues avec des taux plus modestes ».</a:t>
            </a:r>
          </a:p>
          <a:p>
            <a:pPr marL="868680" lvl="1" indent="-283464">
              <a:lnSpc>
                <a:spcPct val="100000"/>
              </a:lnSpc>
              <a:buFont typeface="Wingdings 2"/>
              <a:buChar char=""/>
              <a:defRPr/>
            </a:pPr>
            <a:r>
              <a:rPr lang="fr-FR" sz="2800" b="1" dirty="0"/>
              <a:t> Cette argumentation est illustrée par la courbe de Laffer qui lie les recettes fiscales aux taux de pression fiscale.</a:t>
            </a:r>
          </a:p>
          <a:p>
            <a:pPr marL="868680" lvl="1" indent="-283464">
              <a:lnSpc>
                <a:spcPct val="100000"/>
              </a:lnSpc>
              <a:buFont typeface="Wingdings 2"/>
              <a:buChar char=""/>
              <a:defRPr/>
            </a:pPr>
            <a:r>
              <a:rPr lang="fr-FR" sz="2800" b="1" dirty="0"/>
              <a:t>Une pression fiscale de 100% génère des recettes fiscales nulle en réduisant à néant la base d’imposition ‘’déclarée’’, décourageant toute activité ou l’entraînant vers ‘’l’économie souterraine’’.</a:t>
            </a:r>
          </a:p>
        </p:txBody>
      </p:sp>
      <p:sp>
        <p:nvSpPr>
          <p:cNvPr id="4" name="Espace réservé du numéro de diapositive 3"/>
          <p:cNvSpPr>
            <a:spLocks noGrp="1"/>
          </p:cNvSpPr>
          <p:nvPr>
            <p:ph type="sldNum" sz="quarter" idx="12"/>
          </p:nvPr>
        </p:nvSpPr>
        <p:spPr/>
        <p:txBody>
          <a:bodyPr/>
          <a:lstStyle/>
          <a:p>
            <a:pPr>
              <a:defRPr/>
            </a:pPr>
            <a:fld id="{A1486DC5-7685-4363-BD1E-4A7D6233CADD}" type="slidenum">
              <a:rPr lang="fr-FR"/>
              <a:pPr>
                <a:defRPr/>
              </a:pPr>
              <a:t>61</a:t>
            </a:fld>
            <a:endParaRPr lang="fr-FR" dirty="0"/>
          </a:p>
        </p:txBody>
      </p:sp>
    </p:spTree>
    <p:extLst>
      <p:ext uri="{BB962C8B-B14F-4D97-AF65-F5344CB8AC3E}">
        <p14:creationId xmlns:p14="http://schemas.microsoft.com/office/powerpoint/2010/main" val="197407017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13795" y="329046"/>
            <a:ext cx="10353761" cy="585355"/>
          </a:xfrm>
        </p:spPr>
        <p:txBody>
          <a:bodyPr>
            <a:normAutofit fontScale="90000"/>
          </a:bodyPr>
          <a:lstStyle/>
          <a:p>
            <a:pPr>
              <a:defRPr/>
            </a:pPr>
            <a:r>
              <a:rPr lang="fr-FR" dirty="0">
                <a:solidFill>
                  <a:srgbClr val="FFFF00"/>
                </a:solidFill>
              </a:rPr>
              <a:t>REPRESENTATION DE LA Courbe de Laffer</a:t>
            </a:r>
          </a:p>
        </p:txBody>
      </p:sp>
      <p:pic>
        <p:nvPicPr>
          <p:cNvPr id="97283" name="Espace réservé du contenu 12" descr="courbe de Laffer.jpg"/>
          <p:cNvPicPr>
            <a:picLocks noGrp="1" noChangeAspect="1"/>
          </p:cNvPicPr>
          <p:nvPr>
            <p:ph idx="1"/>
          </p:nvPr>
        </p:nvPicPr>
        <p:blipFill>
          <a:blip r:embed="rId3" cstate="print"/>
          <a:srcRect/>
          <a:stretch>
            <a:fillRect/>
          </a:stretch>
        </p:blipFill>
        <p:spPr>
          <a:xfrm>
            <a:off x="464949" y="1038386"/>
            <a:ext cx="10764932" cy="5414803"/>
          </a:xfrm>
        </p:spPr>
      </p:pic>
      <p:sp>
        <p:nvSpPr>
          <p:cNvPr id="4" name="Espace réservé du numéro de diapositive 3"/>
          <p:cNvSpPr>
            <a:spLocks noGrp="1"/>
          </p:cNvSpPr>
          <p:nvPr>
            <p:ph type="sldNum" sz="quarter" idx="12"/>
          </p:nvPr>
        </p:nvSpPr>
        <p:spPr/>
        <p:txBody>
          <a:bodyPr/>
          <a:lstStyle/>
          <a:p>
            <a:pPr>
              <a:defRPr/>
            </a:pPr>
            <a:fld id="{B9AC1DDB-3A62-4445-9F0B-9B68E530165C}" type="slidenum">
              <a:rPr lang="fr-FR"/>
              <a:pPr>
                <a:defRPr/>
              </a:pPr>
              <a:t>62</a:t>
            </a:fld>
            <a:endParaRPr lang="fr-FR" dirty="0"/>
          </a:p>
        </p:txBody>
      </p:sp>
    </p:spTree>
    <p:extLst>
      <p:ext uri="{BB962C8B-B14F-4D97-AF65-F5344CB8AC3E}">
        <p14:creationId xmlns:p14="http://schemas.microsoft.com/office/powerpoint/2010/main" val="31778560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13795" y="342899"/>
            <a:ext cx="10353762" cy="6068291"/>
          </a:xfrm>
        </p:spPr>
        <p:txBody>
          <a:bodyPr>
            <a:noAutofit/>
          </a:bodyPr>
          <a:lstStyle/>
          <a:p>
            <a:pPr marL="548640" indent="-411480">
              <a:lnSpc>
                <a:spcPct val="100000"/>
              </a:lnSpc>
              <a:buClr>
                <a:schemeClr val="tx1">
                  <a:shade val="95000"/>
                </a:schemeClr>
              </a:buClr>
              <a:buFont typeface="Wingdings 2"/>
              <a:buChar char=""/>
              <a:defRPr/>
            </a:pPr>
            <a:r>
              <a:rPr lang="fr-FR" sz="3000" b="1" dirty="0"/>
              <a:t>Entre deux pressions fiscales limites, la courbe présente un maximum (point A) où le rendement est optimal. À gauche de ce point, la hausse de la pression fiscale permet d’accroître les recettes; par contre, la partie droite ne devrait pas être utilisée car toute augmentation de la pression fiscale diminue les recettes par réduction de la base imposable.</a:t>
            </a:r>
          </a:p>
          <a:p>
            <a:pPr marL="548640" indent="-411480">
              <a:lnSpc>
                <a:spcPct val="100000"/>
              </a:lnSpc>
              <a:buClr>
                <a:schemeClr val="tx1">
                  <a:shade val="95000"/>
                </a:schemeClr>
              </a:buClr>
              <a:buFont typeface="Wingdings 2"/>
              <a:buChar char=""/>
              <a:defRPr/>
            </a:pPr>
            <a:r>
              <a:rPr lang="fr-FR" sz="3000" b="1" dirty="0"/>
              <a:t>Pour obtenir une recette fiscale désirée R</a:t>
            </a:r>
            <a:r>
              <a:rPr lang="fr-FR" sz="3000" b="1" baseline="-25000" dirty="0"/>
              <a:t>0</a:t>
            </a:r>
            <a:r>
              <a:rPr lang="fr-FR" sz="3000" b="1" dirty="0"/>
              <a:t>, le gouvernement devra choisir le taux d’imposition t1 (faible taux appliqué à une forte base) plutôt que t2 (fort taux appliqué à une faible base).</a:t>
            </a:r>
          </a:p>
        </p:txBody>
      </p:sp>
      <p:sp>
        <p:nvSpPr>
          <p:cNvPr id="4" name="Espace réservé du numéro de diapositive 3"/>
          <p:cNvSpPr>
            <a:spLocks noGrp="1"/>
          </p:cNvSpPr>
          <p:nvPr>
            <p:ph type="sldNum" sz="quarter" idx="12"/>
          </p:nvPr>
        </p:nvSpPr>
        <p:spPr/>
        <p:txBody>
          <a:bodyPr/>
          <a:lstStyle/>
          <a:p>
            <a:pPr>
              <a:defRPr/>
            </a:pPr>
            <a:fld id="{92443811-729C-4CE7-90A1-1F351FF9A1A1}" type="slidenum">
              <a:rPr lang="fr-FR"/>
              <a:pPr>
                <a:defRPr/>
              </a:pPr>
              <a:t>63</a:t>
            </a:fld>
            <a:endParaRPr lang="fr-FR" dirty="0"/>
          </a:p>
        </p:txBody>
      </p:sp>
    </p:spTree>
    <p:extLst>
      <p:ext uri="{BB962C8B-B14F-4D97-AF65-F5344CB8AC3E}">
        <p14:creationId xmlns:p14="http://schemas.microsoft.com/office/powerpoint/2010/main" val="195165301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13795" y="405245"/>
            <a:ext cx="10353762" cy="5953991"/>
          </a:xfrm>
        </p:spPr>
        <p:txBody>
          <a:bodyPr>
            <a:noAutofit/>
          </a:bodyPr>
          <a:lstStyle/>
          <a:p>
            <a:pPr marL="548640" indent="-411480">
              <a:buClr>
                <a:schemeClr val="tx1">
                  <a:shade val="95000"/>
                </a:schemeClr>
              </a:buClr>
              <a:buFont typeface="Wingdings 2"/>
              <a:buChar char=""/>
              <a:defRPr/>
            </a:pPr>
            <a:r>
              <a:rPr lang="fr-FR" sz="2800" b="1" dirty="0"/>
              <a:t>En termes opérationnels, </a:t>
            </a:r>
            <a:r>
              <a:rPr lang="fr-FR" sz="2800" b="1" dirty="0">
                <a:solidFill>
                  <a:srgbClr val="61FFA8"/>
                </a:solidFill>
              </a:rPr>
              <a:t>il reste à déterminer où se situe le point A</a:t>
            </a:r>
            <a:r>
              <a:rPr lang="fr-FR" sz="2800" b="1" dirty="0"/>
              <a:t>, question complexe car pour Laffer ce point peut varier selon les époques ou les circonstances (en période de guerre, un pays accepte généralement une pression fiscale plus forte). </a:t>
            </a:r>
          </a:p>
          <a:p>
            <a:pPr marL="548640" indent="-411480">
              <a:buClr>
                <a:schemeClr val="tx1">
                  <a:shade val="95000"/>
                </a:schemeClr>
              </a:buClr>
              <a:buFont typeface="Wingdings 2"/>
              <a:buChar char=""/>
              <a:defRPr/>
            </a:pPr>
            <a:r>
              <a:rPr lang="fr-FR" sz="2800" b="1" dirty="0"/>
              <a:t>Toujours est-il que pour les ‘’économistes de l’offre’’, les pays occidentaux seraient passés dans la zone où « trop d’impôts tue l’impôt » et par conséquent une baisse de la pression fiscale devrait permettre d’augmenter les recettes, en stimulant l’activité, l’investissement et l’initiative privée.</a:t>
            </a:r>
          </a:p>
        </p:txBody>
      </p:sp>
      <p:sp>
        <p:nvSpPr>
          <p:cNvPr id="4" name="Espace réservé du numéro de diapositive 3"/>
          <p:cNvSpPr>
            <a:spLocks noGrp="1"/>
          </p:cNvSpPr>
          <p:nvPr>
            <p:ph type="sldNum" sz="quarter" idx="12"/>
          </p:nvPr>
        </p:nvSpPr>
        <p:spPr/>
        <p:txBody>
          <a:bodyPr/>
          <a:lstStyle/>
          <a:p>
            <a:pPr>
              <a:defRPr/>
            </a:pPr>
            <a:fld id="{51C3FF8B-318C-4C27-81F3-32F9442A2F83}" type="slidenum">
              <a:rPr lang="fr-FR"/>
              <a:pPr>
                <a:defRPr/>
              </a:pPr>
              <a:t>64</a:t>
            </a:fld>
            <a:endParaRPr lang="fr-FR" dirty="0"/>
          </a:p>
        </p:txBody>
      </p:sp>
    </p:spTree>
    <p:extLst>
      <p:ext uri="{BB962C8B-B14F-4D97-AF65-F5344CB8AC3E}">
        <p14:creationId xmlns:p14="http://schemas.microsoft.com/office/powerpoint/2010/main" val="348920635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Espace réservé du contenu 2"/>
          <p:cNvSpPr>
            <a:spLocks noGrp="1"/>
          </p:cNvSpPr>
          <p:nvPr>
            <p:ph idx="1"/>
          </p:nvPr>
        </p:nvSpPr>
        <p:spPr>
          <a:xfrm>
            <a:off x="913795" y="290945"/>
            <a:ext cx="10353762" cy="6265719"/>
          </a:xfrm>
        </p:spPr>
        <p:txBody>
          <a:bodyPr>
            <a:noAutofit/>
          </a:bodyPr>
          <a:lstStyle/>
          <a:p>
            <a:r>
              <a:rPr lang="fr-FR" sz="3200" b="1" dirty="0">
                <a:solidFill>
                  <a:srgbClr val="61FFA8"/>
                </a:solidFill>
              </a:rPr>
              <a:t>Les canaux de transmission des impôts vers l’activité </a:t>
            </a:r>
            <a:r>
              <a:rPr lang="fr-FR" sz="3200" b="1" dirty="0"/>
              <a:t>sont donc ici différents des canaux keynésiens:</a:t>
            </a:r>
          </a:p>
          <a:p>
            <a:pPr lvl="1"/>
            <a:r>
              <a:rPr lang="fr-FR" sz="2800" b="1" dirty="0"/>
              <a:t>- </a:t>
            </a:r>
            <a:r>
              <a:rPr lang="fr-FR" sz="2800" b="1" dirty="0">
                <a:solidFill>
                  <a:srgbClr val="FFFF00"/>
                </a:solidFill>
              </a:rPr>
              <a:t>économie de l’offre: </a:t>
            </a:r>
            <a:r>
              <a:rPr lang="fr-FR" sz="2800" b="1" dirty="0"/>
              <a:t>la baisse de l’imposition stimule l’emploi et l’investissement (car il est plus intéressant pour les agents de travailler et d’investir) et donc provoque la croissance du revenu.</a:t>
            </a:r>
          </a:p>
          <a:p>
            <a:pPr lvl="1"/>
            <a:r>
              <a:rPr lang="fr-FR" sz="2800" b="1" dirty="0"/>
              <a:t>- </a:t>
            </a:r>
            <a:r>
              <a:rPr lang="fr-FR" sz="2800" b="1" dirty="0">
                <a:solidFill>
                  <a:srgbClr val="FFFF00"/>
                </a:solidFill>
              </a:rPr>
              <a:t>canaux keynésiens: </a:t>
            </a:r>
            <a:r>
              <a:rPr lang="fr-FR" sz="2800" b="1" dirty="0"/>
              <a:t>la baisse de l’imposition accroît le revenu disponible donc la consommation et cette augmentation de la demande provoque une croissance du revenu et donc de l’emploi.</a:t>
            </a:r>
          </a:p>
        </p:txBody>
      </p:sp>
      <p:sp>
        <p:nvSpPr>
          <p:cNvPr id="4" name="Espace réservé du numéro de diapositive 3"/>
          <p:cNvSpPr>
            <a:spLocks noGrp="1"/>
          </p:cNvSpPr>
          <p:nvPr>
            <p:ph type="sldNum" sz="quarter" idx="12"/>
          </p:nvPr>
        </p:nvSpPr>
        <p:spPr/>
        <p:txBody>
          <a:bodyPr/>
          <a:lstStyle/>
          <a:p>
            <a:pPr>
              <a:defRPr/>
            </a:pPr>
            <a:fld id="{92B36A23-3BB8-4AFB-9FD1-47C306D45B85}" type="slidenum">
              <a:rPr lang="fr-FR"/>
              <a:pPr>
                <a:defRPr/>
              </a:pPr>
              <a:t>65</a:t>
            </a:fld>
            <a:endParaRPr lang="fr-FR" dirty="0"/>
          </a:p>
        </p:txBody>
      </p:sp>
    </p:spTree>
    <p:extLst>
      <p:ext uri="{BB962C8B-B14F-4D97-AF65-F5344CB8AC3E}">
        <p14:creationId xmlns:p14="http://schemas.microsoft.com/office/powerpoint/2010/main" val="181714289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13795" y="290945"/>
            <a:ext cx="10353762" cy="6234546"/>
          </a:xfrm>
        </p:spPr>
        <p:txBody>
          <a:bodyPr>
            <a:noAutofit/>
          </a:bodyPr>
          <a:lstStyle/>
          <a:p>
            <a:pPr marL="548640" indent="-411480">
              <a:buClr>
                <a:schemeClr val="tx1">
                  <a:shade val="95000"/>
                </a:schemeClr>
              </a:buClr>
              <a:buFont typeface="Wingdings 2"/>
              <a:buChar char=""/>
              <a:defRPr/>
            </a:pPr>
            <a:r>
              <a:rPr lang="fr-FR" sz="2800" b="1" dirty="0"/>
              <a:t>Le débat sur l’imposition optimale reste toujours d’actualité; l’idée qu’une baisse des impôts génère la croissance par la stimulation de l’initiative privée et une confiance accrue à été remise à l’honneur dans les années 90.</a:t>
            </a:r>
          </a:p>
          <a:p>
            <a:pPr marL="548640" indent="-411480">
              <a:buClr>
                <a:schemeClr val="tx1">
                  <a:shade val="95000"/>
                </a:schemeClr>
              </a:buClr>
              <a:buFont typeface="Wingdings 2"/>
              <a:buChar char=""/>
              <a:defRPr/>
            </a:pPr>
            <a:r>
              <a:rPr lang="fr-FR" sz="2800" b="1" dirty="0"/>
              <a:t>De manière pratique, certains auteurs ont proposé des systèmes d’impôt uniforme (« </a:t>
            </a:r>
            <a:r>
              <a:rPr lang="fr-FR" sz="2800" b="1" dirty="0">
                <a:solidFill>
                  <a:srgbClr val="61FFA8"/>
                </a:solidFill>
              </a:rPr>
              <a:t>flat </a:t>
            </a:r>
            <a:r>
              <a:rPr lang="fr-FR" sz="2800" b="1" dirty="0" err="1">
                <a:solidFill>
                  <a:srgbClr val="61FFA8"/>
                </a:solidFill>
              </a:rPr>
              <a:t>tax</a:t>
            </a:r>
            <a:r>
              <a:rPr lang="fr-FR" sz="2800" b="1" dirty="0"/>
              <a:t> ») à taux unique pour tous. Si l’idée peut paraître séduisante en termes de simplification, elle supprime la dimension équité des </a:t>
            </a:r>
            <a:r>
              <a:rPr lang="fr-FR" sz="2800" b="1" dirty="0">
                <a:solidFill>
                  <a:srgbClr val="61FFA8"/>
                </a:solidFill>
              </a:rPr>
              <a:t>systèmes actuels d’imposition progressifs </a:t>
            </a:r>
            <a:r>
              <a:rPr lang="fr-FR" sz="2800" b="1" dirty="0"/>
              <a:t>(qui visent à imposer proportionnellement plus ceux qui ont les revenus élevés).</a:t>
            </a:r>
          </a:p>
        </p:txBody>
      </p:sp>
      <p:sp>
        <p:nvSpPr>
          <p:cNvPr id="4" name="Espace réservé du numéro de diapositive 3"/>
          <p:cNvSpPr>
            <a:spLocks noGrp="1"/>
          </p:cNvSpPr>
          <p:nvPr>
            <p:ph type="sldNum" sz="quarter" idx="12"/>
          </p:nvPr>
        </p:nvSpPr>
        <p:spPr/>
        <p:txBody>
          <a:bodyPr/>
          <a:lstStyle/>
          <a:p>
            <a:pPr>
              <a:defRPr/>
            </a:pPr>
            <a:fld id="{AD4EA18D-038E-4540-BD5F-0FCA036A857E}" type="slidenum">
              <a:rPr lang="fr-FR"/>
              <a:pPr>
                <a:defRPr/>
              </a:pPr>
              <a:t>66</a:t>
            </a:fld>
            <a:endParaRPr lang="fr-FR" dirty="0"/>
          </a:p>
        </p:txBody>
      </p:sp>
    </p:spTree>
    <p:extLst>
      <p:ext uri="{BB962C8B-B14F-4D97-AF65-F5344CB8AC3E}">
        <p14:creationId xmlns:p14="http://schemas.microsoft.com/office/powerpoint/2010/main" val="240251030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69333" y="277091"/>
            <a:ext cx="11763023" cy="938645"/>
          </a:xfrm>
        </p:spPr>
        <p:txBody>
          <a:bodyPr>
            <a:normAutofit fontScale="90000"/>
          </a:bodyPr>
          <a:lstStyle/>
          <a:p>
            <a:pPr>
              <a:defRPr/>
            </a:pPr>
            <a:r>
              <a:rPr lang="fr-FR" sz="3200" dirty="0">
                <a:solidFill>
                  <a:srgbClr val="FFC000"/>
                </a:solidFill>
              </a:rPr>
              <a:t>IV.4 - La soutenabilité de la politique budgétaire</a:t>
            </a:r>
          </a:p>
        </p:txBody>
      </p:sp>
      <p:sp>
        <p:nvSpPr>
          <p:cNvPr id="3" name="Espace réservé du contenu 2"/>
          <p:cNvSpPr>
            <a:spLocks noGrp="1"/>
          </p:cNvSpPr>
          <p:nvPr>
            <p:ph idx="1"/>
          </p:nvPr>
        </p:nvSpPr>
        <p:spPr>
          <a:xfrm>
            <a:off x="913795" y="1288473"/>
            <a:ext cx="10353762" cy="5299363"/>
          </a:xfrm>
        </p:spPr>
        <p:txBody>
          <a:bodyPr>
            <a:noAutofit/>
          </a:bodyPr>
          <a:lstStyle/>
          <a:p>
            <a:pPr marL="548640" indent="-411480">
              <a:lnSpc>
                <a:spcPct val="100000"/>
              </a:lnSpc>
              <a:buClr>
                <a:schemeClr val="tx1">
                  <a:shade val="95000"/>
                </a:schemeClr>
              </a:buClr>
              <a:buFont typeface="Wingdings 2"/>
              <a:buChar char=""/>
              <a:defRPr/>
            </a:pPr>
            <a:r>
              <a:rPr lang="fr-FR" sz="3200" b="1" dirty="0"/>
              <a:t>La croissance marquée de la dette publique dans de nombreux pays au début des années 90 a conduit à s’interroger sur la possibilité, pour les gouvernements, de poursuivre des politiques budgétaires reposant sur un déficit continu du budget de l’Etat. La question a alors été étudier autour du concept de Soutenabilité.</a:t>
            </a:r>
          </a:p>
          <a:p>
            <a:pPr marL="548640" indent="-411480">
              <a:lnSpc>
                <a:spcPct val="100000"/>
              </a:lnSpc>
              <a:buClr>
                <a:schemeClr val="tx1">
                  <a:shade val="95000"/>
                </a:schemeClr>
              </a:buClr>
              <a:buFont typeface="Wingdings 2"/>
              <a:buChar char=""/>
              <a:defRPr/>
            </a:pPr>
            <a:r>
              <a:rPr lang="fr-FR" sz="3200" b="1" dirty="0"/>
              <a:t>Il s’agit ici, dans une perspective dynamique, de s’intéresser aux conséquences sur la dette publique des déficits budgétaires.</a:t>
            </a:r>
          </a:p>
        </p:txBody>
      </p:sp>
      <p:sp>
        <p:nvSpPr>
          <p:cNvPr id="4" name="Espace réservé du numéro de diapositive 3"/>
          <p:cNvSpPr>
            <a:spLocks noGrp="1"/>
          </p:cNvSpPr>
          <p:nvPr>
            <p:ph type="sldNum" sz="quarter" idx="12"/>
          </p:nvPr>
        </p:nvSpPr>
        <p:spPr/>
        <p:txBody>
          <a:bodyPr/>
          <a:lstStyle/>
          <a:p>
            <a:pPr>
              <a:defRPr/>
            </a:pPr>
            <a:fld id="{C6B391A9-B167-4FF9-B3EA-529D0C79851D}" type="slidenum">
              <a:rPr lang="fr-FR"/>
              <a:pPr>
                <a:defRPr/>
              </a:pPr>
              <a:t>67</a:t>
            </a:fld>
            <a:endParaRPr lang="fr-FR" dirty="0"/>
          </a:p>
        </p:txBody>
      </p:sp>
    </p:spTree>
    <p:extLst>
      <p:ext uri="{BB962C8B-B14F-4D97-AF65-F5344CB8AC3E}">
        <p14:creationId xmlns:p14="http://schemas.microsoft.com/office/powerpoint/2010/main" val="175149130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11727" y="405245"/>
            <a:ext cx="11336482" cy="6120246"/>
          </a:xfrm>
        </p:spPr>
        <p:txBody>
          <a:bodyPr>
            <a:noAutofit/>
          </a:bodyPr>
          <a:lstStyle/>
          <a:p>
            <a:pPr>
              <a:lnSpc>
                <a:spcPct val="100000"/>
              </a:lnSpc>
            </a:pPr>
            <a:r>
              <a:rPr lang="fr-FR" sz="2800" b="1" dirty="0"/>
              <a:t>On dira alors que la politique budgétaire est « soutenable si elle assure à terme la solvabilité de l’Etat, c.à.d. si elle garantit que la dette ne croitra pas dans des proportions excessives telles que l’Etat ne puisse plus assurer son remboursement » (</a:t>
            </a:r>
            <a:r>
              <a:rPr lang="fr-FR" sz="2800" b="1" dirty="0" err="1"/>
              <a:t>Jondeau</a:t>
            </a:r>
            <a:r>
              <a:rPr lang="fr-FR" sz="2800" b="1" dirty="0"/>
              <a:t>, 1992)</a:t>
            </a:r>
          </a:p>
          <a:p>
            <a:pPr>
              <a:lnSpc>
                <a:spcPct val="100000"/>
              </a:lnSpc>
            </a:pPr>
            <a:r>
              <a:rPr lang="fr-FR" sz="2800" b="1" dirty="0"/>
              <a:t>Il s’agit donc d’une condition budgétaire </a:t>
            </a:r>
            <a:r>
              <a:rPr lang="fr-FR" sz="2800" b="1" dirty="0" err="1"/>
              <a:t>intertemporelle</a:t>
            </a:r>
            <a:r>
              <a:rPr lang="fr-FR" sz="2800" b="1" dirty="0"/>
              <a:t> qui pose que la valeur actualisée des surplus budgétaires futurs doit permettre, à terme, de rembourser la dette. En notant B l’encours de la dette publique, G les dépenses publiques hors service de la dette, T les impôts et r le taux d’intérêt, on définit le déficit primaire, c.à.d. hors service de la dette par: </a:t>
            </a:r>
          </a:p>
          <a:p>
            <a:pPr>
              <a:lnSpc>
                <a:spcPct val="100000"/>
              </a:lnSpc>
            </a:pPr>
            <a:r>
              <a:rPr lang="fr-FR" sz="2800" b="1" dirty="0" err="1"/>
              <a:t>D</a:t>
            </a:r>
            <a:r>
              <a:rPr lang="fr-FR" sz="2800" b="1" baseline="-25000" dirty="0" err="1"/>
              <a:t>t</a:t>
            </a:r>
            <a:r>
              <a:rPr lang="fr-FR" sz="2800" b="1" dirty="0"/>
              <a:t> = G</a:t>
            </a:r>
            <a:r>
              <a:rPr lang="fr-FR" sz="2800" b="1" baseline="-25000" dirty="0"/>
              <a:t>t</a:t>
            </a:r>
            <a:r>
              <a:rPr lang="fr-FR" sz="2800" b="1" dirty="0"/>
              <a:t> – T</a:t>
            </a:r>
            <a:r>
              <a:rPr lang="fr-FR" sz="2800" b="1" baseline="-25000" dirty="0"/>
              <a:t>t</a:t>
            </a:r>
            <a:r>
              <a:rPr lang="fr-FR" sz="2800" b="1" dirty="0"/>
              <a:t> 						(32)</a:t>
            </a:r>
          </a:p>
          <a:p>
            <a:pPr>
              <a:lnSpc>
                <a:spcPct val="100000"/>
              </a:lnSpc>
            </a:pPr>
            <a:endParaRPr lang="fr-FR" sz="2800" b="1" dirty="0"/>
          </a:p>
        </p:txBody>
      </p:sp>
      <p:sp>
        <p:nvSpPr>
          <p:cNvPr id="4" name="Espace réservé du numéro de diapositive 3"/>
          <p:cNvSpPr>
            <a:spLocks noGrp="1"/>
          </p:cNvSpPr>
          <p:nvPr>
            <p:ph type="sldNum" sz="quarter" idx="12"/>
          </p:nvPr>
        </p:nvSpPr>
        <p:spPr/>
        <p:txBody>
          <a:bodyPr/>
          <a:lstStyle/>
          <a:p>
            <a:fld id="{6D22F896-40B5-4ADD-8801-0D06FADFA095}" type="slidenum">
              <a:rPr lang="en-US" smtClean="0"/>
              <a:t>68</a:t>
            </a:fld>
            <a:endParaRPr lang="en-US" dirty="0"/>
          </a:p>
        </p:txBody>
      </p:sp>
    </p:spTree>
    <p:extLst>
      <p:ext uri="{BB962C8B-B14F-4D97-AF65-F5344CB8AC3E}">
        <p14:creationId xmlns:p14="http://schemas.microsoft.com/office/powerpoint/2010/main" val="187143208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59772" y="498763"/>
            <a:ext cx="11585863" cy="6068291"/>
          </a:xfrm>
        </p:spPr>
        <p:txBody>
          <a:bodyPr>
            <a:noAutofit/>
          </a:bodyPr>
          <a:lstStyle/>
          <a:p>
            <a:pPr marL="548640" indent="-411480">
              <a:lnSpc>
                <a:spcPct val="100000"/>
              </a:lnSpc>
              <a:buClr>
                <a:schemeClr val="tx1">
                  <a:shade val="95000"/>
                </a:schemeClr>
              </a:buClr>
              <a:buFont typeface="Wingdings 2"/>
              <a:buChar char=""/>
              <a:defRPr/>
            </a:pPr>
            <a:r>
              <a:rPr lang="fr-FR" sz="3200" b="1" dirty="0"/>
              <a:t>La contrainte budgétaire s’écrit:</a:t>
            </a:r>
          </a:p>
          <a:p>
            <a:pPr marL="548640" indent="-411480">
              <a:lnSpc>
                <a:spcPct val="100000"/>
              </a:lnSpc>
              <a:buClr>
                <a:schemeClr val="tx1">
                  <a:shade val="95000"/>
                </a:schemeClr>
              </a:buClr>
              <a:buFont typeface="Wingdings 2"/>
              <a:buChar char=""/>
              <a:defRPr/>
            </a:pPr>
            <a:r>
              <a:rPr lang="fr-FR" sz="3200" b="1" dirty="0" err="1"/>
              <a:t>B</a:t>
            </a:r>
            <a:r>
              <a:rPr lang="fr-FR" sz="3200" b="1" baseline="-25000" dirty="0" err="1"/>
              <a:t>t</a:t>
            </a:r>
            <a:r>
              <a:rPr lang="fr-FR" sz="3200" b="1" dirty="0"/>
              <a:t> = G</a:t>
            </a:r>
            <a:r>
              <a:rPr lang="fr-FR" sz="3200" b="1" baseline="-25000" dirty="0"/>
              <a:t>t</a:t>
            </a:r>
            <a:r>
              <a:rPr lang="fr-FR" sz="3200" b="1" dirty="0"/>
              <a:t> –T</a:t>
            </a:r>
            <a:r>
              <a:rPr lang="fr-FR" sz="3200" b="1" baseline="-25000" dirty="0"/>
              <a:t>t</a:t>
            </a:r>
            <a:r>
              <a:rPr lang="fr-FR" sz="3200" b="1" dirty="0"/>
              <a:t> +(1+r)B</a:t>
            </a:r>
            <a:r>
              <a:rPr lang="fr-FR" sz="3200" b="1" baseline="-25000" dirty="0"/>
              <a:t>t-1</a:t>
            </a:r>
            <a:r>
              <a:rPr lang="fr-FR" sz="3200" b="1" dirty="0"/>
              <a:t> 							(33)</a:t>
            </a:r>
          </a:p>
          <a:p>
            <a:pPr marL="548640" indent="-411480">
              <a:lnSpc>
                <a:spcPct val="100000"/>
              </a:lnSpc>
              <a:buClr>
                <a:schemeClr val="tx1">
                  <a:shade val="95000"/>
                </a:schemeClr>
              </a:buClr>
              <a:buFont typeface="Wingdings 2"/>
              <a:buChar char=""/>
              <a:defRPr/>
            </a:pPr>
            <a:r>
              <a:rPr lang="fr-FR" sz="3200" b="1" dirty="0"/>
              <a:t>d’où: </a:t>
            </a:r>
            <a:r>
              <a:rPr lang="fr-FR" sz="3200" b="1" dirty="0" err="1"/>
              <a:t>B</a:t>
            </a:r>
            <a:r>
              <a:rPr lang="fr-FR" sz="3200" b="1" baseline="-25000" dirty="0" err="1"/>
              <a:t>t</a:t>
            </a:r>
            <a:r>
              <a:rPr lang="fr-FR" sz="3200" b="1" dirty="0"/>
              <a:t> – B</a:t>
            </a:r>
            <a:r>
              <a:rPr lang="fr-FR" sz="3200" b="1" baseline="-25000" dirty="0"/>
              <a:t>t-1</a:t>
            </a:r>
            <a:r>
              <a:rPr lang="fr-FR" sz="3200" b="1" dirty="0"/>
              <a:t> = </a:t>
            </a:r>
            <a:r>
              <a:rPr lang="fr-FR" sz="3200" b="1" dirty="0" err="1"/>
              <a:t>Dt</a:t>
            </a:r>
            <a:r>
              <a:rPr lang="fr-FR" sz="3200" b="1" dirty="0"/>
              <a:t> +rB</a:t>
            </a:r>
            <a:r>
              <a:rPr lang="fr-FR" sz="3200" b="1" baseline="-25000" dirty="0"/>
              <a:t>t-1</a:t>
            </a:r>
            <a:r>
              <a:rPr lang="fr-FR" sz="3200" b="1" dirty="0"/>
              <a:t> 						(34)</a:t>
            </a:r>
          </a:p>
          <a:p>
            <a:pPr marL="548640" indent="-411480">
              <a:lnSpc>
                <a:spcPct val="100000"/>
              </a:lnSpc>
              <a:buClr>
                <a:schemeClr val="tx1">
                  <a:shade val="95000"/>
                </a:schemeClr>
              </a:buClr>
              <a:buFont typeface="Wingdings 2"/>
              <a:buChar char=""/>
              <a:defRPr/>
            </a:pPr>
            <a:r>
              <a:rPr lang="fr-FR" sz="3200" b="1" dirty="0"/>
              <a:t>L’accroissement de la valeur de la dette (</a:t>
            </a:r>
            <a:r>
              <a:rPr lang="fr-FR" sz="3200" b="1" dirty="0" err="1"/>
              <a:t>B</a:t>
            </a:r>
            <a:r>
              <a:rPr lang="fr-FR" sz="3200" b="1" baseline="-25000" dirty="0" err="1"/>
              <a:t>t</a:t>
            </a:r>
            <a:r>
              <a:rPr lang="fr-FR" sz="3200" b="1" dirty="0"/>
              <a:t>–</a:t>
            </a:r>
            <a:r>
              <a:rPr lang="fr-FR" sz="3200" b="1" dirty="0" err="1"/>
              <a:t>B</a:t>
            </a:r>
            <a:r>
              <a:rPr lang="fr-FR" sz="3200" b="1" baseline="-25000" dirty="0" err="1"/>
              <a:t>t</a:t>
            </a:r>
            <a:r>
              <a:rPr lang="fr-FR" sz="3200" b="1" baseline="-25000" dirty="0"/>
              <a:t>-1</a:t>
            </a:r>
            <a:r>
              <a:rPr lang="fr-FR" sz="3200" b="1" dirty="0"/>
              <a:t>) est égal à la somme du déficit primaire et du service de la dette (</a:t>
            </a:r>
            <a:r>
              <a:rPr lang="fr-FR" sz="3200" b="1" dirty="0" err="1"/>
              <a:t>Dt</a:t>
            </a:r>
            <a:r>
              <a:rPr lang="fr-FR" sz="3200" b="1" dirty="0"/>
              <a:t>+</a:t>
            </a:r>
            <a:r>
              <a:rPr lang="fr-FR" sz="3200" b="1" dirty="0" err="1"/>
              <a:t>rB</a:t>
            </a:r>
            <a:r>
              <a:rPr lang="fr-FR" sz="3200" b="1" baseline="-25000" dirty="0" err="1"/>
              <a:t>t</a:t>
            </a:r>
            <a:r>
              <a:rPr lang="fr-FR" sz="3200" b="1" baseline="-25000" dirty="0"/>
              <a:t>-1</a:t>
            </a:r>
            <a:r>
              <a:rPr lang="fr-FR" sz="3200" b="1" dirty="0"/>
              <a:t>). En rapportant l’ensemble des valeurs au PIB et en notant: </a:t>
            </a:r>
          </a:p>
          <a:p>
            <a:pPr marL="548640" indent="-411480">
              <a:lnSpc>
                <a:spcPct val="100000"/>
              </a:lnSpc>
              <a:buClr>
                <a:schemeClr val="tx1">
                  <a:shade val="95000"/>
                </a:schemeClr>
              </a:buClr>
              <a:buFont typeface="Wingdings 2"/>
              <a:buChar char=""/>
              <a:defRPr/>
            </a:pPr>
            <a:r>
              <a:rPr lang="fr-FR" sz="3200" b="1" dirty="0" err="1"/>
              <a:t>b</a:t>
            </a:r>
            <a:r>
              <a:rPr lang="fr-FR" sz="3200" b="1" baseline="-25000" dirty="0" err="1"/>
              <a:t>t</a:t>
            </a:r>
            <a:r>
              <a:rPr lang="fr-FR" sz="3200" b="1" dirty="0"/>
              <a:t>=(</a:t>
            </a:r>
            <a:r>
              <a:rPr lang="fr-FR" sz="3200" b="1" dirty="0" err="1"/>
              <a:t>B</a:t>
            </a:r>
            <a:r>
              <a:rPr lang="fr-FR" sz="3200" b="1" baseline="-25000" dirty="0" err="1"/>
              <a:t>t</a:t>
            </a:r>
            <a:r>
              <a:rPr lang="fr-FR" sz="3200" b="1" dirty="0"/>
              <a:t>/</a:t>
            </a:r>
            <a:r>
              <a:rPr lang="fr-FR" sz="3200" b="1" dirty="0" err="1"/>
              <a:t>Y</a:t>
            </a:r>
            <a:r>
              <a:rPr lang="fr-FR" sz="3200" b="1" baseline="-25000" dirty="0" err="1"/>
              <a:t>t</a:t>
            </a:r>
            <a:r>
              <a:rPr lang="fr-FR" sz="3200" b="1" dirty="0"/>
              <a:t>), </a:t>
            </a:r>
            <a:r>
              <a:rPr lang="fr-FR" sz="3200" b="1" dirty="0" err="1"/>
              <a:t>b</a:t>
            </a:r>
            <a:r>
              <a:rPr lang="fr-FR" sz="3200" b="1" baseline="-25000" dirty="0" err="1"/>
              <a:t>t</a:t>
            </a:r>
            <a:r>
              <a:rPr lang="fr-FR" sz="3200" b="1" baseline="-25000" dirty="0"/>
              <a:t>-1</a:t>
            </a:r>
            <a:r>
              <a:rPr lang="fr-FR" sz="3200" b="1" dirty="0"/>
              <a:t>=(</a:t>
            </a:r>
            <a:r>
              <a:rPr lang="fr-FR" sz="3200" b="1" dirty="0" err="1"/>
              <a:t>B</a:t>
            </a:r>
            <a:r>
              <a:rPr lang="fr-FR" sz="3200" b="1" baseline="-25000" dirty="0" err="1"/>
              <a:t>t</a:t>
            </a:r>
            <a:r>
              <a:rPr lang="fr-FR" sz="3200" b="1" baseline="-25000" dirty="0"/>
              <a:t>-1</a:t>
            </a:r>
            <a:r>
              <a:rPr lang="fr-FR" sz="3200" b="1" dirty="0"/>
              <a:t>/</a:t>
            </a:r>
            <a:r>
              <a:rPr lang="fr-FR" sz="3200" b="1" dirty="0" err="1"/>
              <a:t>Y</a:t>
            </a:r>
            <a:r>
              <a:rPr lang="fr-FR" sz="3200" b="1" baseline="-25000" dirty="0" err="1"/>
              <a:t>t</a:t>
            </a:r>
            <a:r>
              <a:rPr lang="fr-FR" sz="3200" b="1" baseline="-25000" dirty="0"/>
              <a:t>-1</a:t>
            </a:r>
            <a:r>
              <a:rPr lang="fr-FR" sz="3200" b="1" dirty="0"/>
              <a:t>), </a:t>
            </a:r>
            <a:r>
              <a:rPr lang="fr-FR" sz="3200" b="1" dirty="0" err="1"/>
              <a:t>d</a:t>
            </a:r>
            <a:r>
              <a:rPr lang="fr-FR" sz="3200" b="1" baseline="-25000" dirty="0" err="1"/>
              <a:t>t</a:t>
            </a:r>
            <a:r>
              <a:rPr lang="fr-FR" sz="3200" b="1" dirty="0"/>
              <a:t>=(</a:t>
            </a:r>
            <a:r>
              <a:rPr lang="fr-FR" sz="3200" b="1" dirty="0" err="1"/>
              <a:t>D</a:t>
            </a:r>
            <a:r>
              <a:rPr lang="fr-FR" sz="3200" b="1" baseline="-25000" dirty="0" err="1"/>
              <a:t>t</a:t>
            </a:r>
            <a:r>
              <a:rPr lang="fr-FR" sz="3200" b="1" dirty="0"/>
              <a:t>/</a:t>
            </a:r>
            <a:r>
              <a:rPr lang="fr-FR" sz="3200" b="1" dirty="0" err="1"/>
              <a:t>Y</a:t>
            </a:r>
            <a:r>
              <a:rPr lang="fr-FR" sz="3200" b="1" baseline="-25000" dirty="0" err="1"/>
              <a:t>t</a:t>
            </a:r>
            <a:r>
              <a:rPr lang="fr-FR" sz="3200" b="1" dirty="0"/>
              <a:t>) et </a:t>
            </a:r>
          </a:p>
          <a:p>
            <a:pPr marL="548640" indent="-411480">
              <a:lnSpc>
                <a:spcPct val="100000"/>
              </a:lnSpc>
              <a:buClr>
                <a:schemeClr val="tx1">
                  <a:shade val="95000"/>
                </a:schemeClr>
              </a:buClr>
              <a:buFont typeface="Wingdings 2"/>
              <a:buChar char=""/>
              <a:defRPr/>
            </a:pPr>
            <a:r>
              <a:rPr lang="fr-FR" sz="3200" b="1" dirty="0"/>
              <a:t>(B</a:t>
            </a:r>
            <a:r>
              <a:rPr lang="fr-FR" sz="3200" b="1" baseline="-25000" dirty="0"/>
              <a:t>t-1</a:t>
            </a:r>
            <a:r>
              <a:rPr lang="fr-FR" sz="3200" b="1" dirty="0"/>
              <a:t>/</a:t>
            </a:r>
            <a:r>
              <a:rPr lang="fr-FR" sz="3200" b="1" dirty="0" err="1"/>
              <a:t>Y</a:t>
            </a:r>
            <a:r>
              <a:rPr lang="fr-FR" sz="3200" b="1" baseline="-25000" dirty="0" err="1"/>
              <a:t>t</a:t>
            </a:r>
            <a:r>
              <a:rPr lang="fr-FR" sz="3200" b="1" dirty="0"/>
              <a:t>)=b</a:t>
            </a:r>
            <a:r>
              <a:rPr lang="fr-FR" sz="3200" b="1" baseline="-25000" dirty="0"/>
              <a:t>t-1</a:t>
            </a:r>
            <a:r>
              <a:rPr lang="fr-FR" sz="3200" b="1" dirty="0"/>
              <a:t>/(1+n) 							(35)</a:t>
            </a:r>
          </a:p>
          <a:p>
            <a:pPr marL="548640" indent="-411480">
              <a:lnSpc>
                <a:spcPct val="100000"/>
              </a:lnSpc>
              <a:buClr>
                <a:schemeClr val="tx1">
                  <a:shade val="95000"/>
                </a:schemeClr>
              </a:buClr>
              <a:buFont typeface="Wingdings 2"/>
              <a:buChar char=""/>
              <a:defRPr/>
            </a:pPr>
            <a:r>
              <a:rPr lang="fr-FR" sz="3200" b="1" dirty="0"/>
              <a:t>avec n le taux de croissance du PIB.</a:t>
            </a:r>
          </a:p>
        </p:txBody>
      </p:sp>
      <p:sp>
        <p:nvSpPr>
          <p:cNvPr id="4" name="Espace réservé du numéro de diapositive 3"/>
          <p:cNvSpPr>
            <a:spLocks noGrp="1"/>
          </p:cNvSpPr>
          <p:nvPr>
            <p:ph type="sldNum" sz="quarter" idx="12"/>
          </p:nvPr>
        </p:nvSpPr>
        <p:spPr/>
        <p:txBody>
          <a:bodyPr/>
          <a:lstStyle/>
          <a:p>
            <a:pPr>
              <a:defRPr/>
            </a:pPr>
            <a:fld id="{686FFFCE-B137-48C8-BC0E-F43AA3D7E7FD}" type="slidenum">
              <a:rPr lang="fr-FR"/>
              <a:pPr>
                <a:defRPr/>
              </a:pPr>
              <a:t>69</a:t>
            </a:fld>
            <a:endParaRPr lang="fr-FR" dirty="0"/>
          </a:p>
        </p:txBody>
      </p:sp>
    </p:spTree>
    <p:extLst>
      <p:ext uri="{BB962C8B-B14F-4D97-AF65-F5344CB8AC3E}">
        <p14:creationId xmlns:p14="http://schemas.microsoft.com/office/powerpoint/2010/main" val="100026335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13795" y="270164"/>
            <a:ext cx="10353762" cy="6244936"/>
          </a:xfrm>
        </p:spPr>
        <p:txBody>
          <a:bodyPr>
            <a:normAutofit/>
          </a:bodyPr>
          <a:lstStyle/>
          <a:p>
            <a:pPr marL="548640" indent="-411480">
              <a:lnSpc>
                <a:spcPct val="100000"/>
              </a:lnSpc>
              <a:buClr>
                <a:schemeClr val="tx1">
                  <a:shade val="95000"/>
                </a:schemeClr>
              </a:buClr>
              <a:buFont typeface="Wingdings 2"/>
              <a:buChar char=""/>
              <a:defRPr/>
            </a:pPr>
            <a:r>
              <a:rPr lang="fr-FR" sz="3200" b="1" dirty="0"/>
              <a:t>L’équation (34) s’écrit:</a:t>
            </a:r>
          </a:p>
          <a:p>
            <a:pPr marL="548640" indent="-411480">
              <a:lnSpc>
                <a:spcPct val="100000"/>
              </a:lnSpc>
              <a:buClr>
                <a:schemeClr val="tx1">
                  <a:shade val="95000"/>
                </a:schemeClr>
              </a:buClr>
              <a:buFont typeface="Wingdings 2"/>
              <a:buChar char=""/>
              <a:defRPr/>
            </a:pPr>
            <a:r>
              <a:rPr lang="fr-FR" sz="3200" b="1" dirty="0" err="1"/>
              <a:t>b</a:t>
            </a:r>
            <a:r>
              <a:rPr lang="fr-FR" sz="3200" b="1" baseline="-25000" dirty="0" err="1"/>
              <a:t>t</a:t>
            </a:r>
            <a:r>
              <a:rPr lang="fr-FR" sz="3200" b="1" dirty="0"/>
              <a:t>-</a:t>
            </a:r>
            <a:r>
              <a:rPr lang="fr-FR" sz="3200" b="1" dirty="0" err="1"/>
              <a:t>b</a:t>
            </a:r>
            <a:r>
              <a:rPr lang="fr-FR" sz="3200" b="1" baseline="-25000" dirty="0" err="1"/>
              <a:t>t</a:t>
            </a:r>
            <a:r>
              <a:rPr lang="fr-FR" sz="3200" b="1" baseline="-25000" dirty="0"/>
              <a:t>-1</a:t>
            </a:r>
            <a:r>
              <a:rPr lang="fr-FR" sz="3200" b="1" dirty="0"/>
              <a:t> = [(r-n)/(1+n)].</a:t>
            </a:r>
            <a:r>
              <a:rPr lang="fr-FR" sz="3200" b="1" dirty="0" err="1"/>
              <a:t>b</a:t>
            </a:r>
            <a:r>
              <a:rPr lang="fr-FR" sz="3200" b="1" baseline="-25000" dirty="0" err="1"/>
              <a:t>t</a:t>
            </a:r>
            <a:r>
              <a:rPr lang="fr-FR" sz="3200" b="1" baseline="-25000" dirty="0"/>
              <a:t>-1</a:t>
            </a:r>
            <a:r>
              <a:rPr lang="fr-FR" sz="3200" b="1" dirty="0"/>
              <a:t> + </a:t>
            </a:r>
            <a:r>
              <a:rPr lang="fr-FR" sz="3200" b="1" dirty="0" err="1"/>
              <a:t>d</a:t>
            </a:r>
            <a:r>
              <a:rPr lang="fr-FR" sz="3200" b="1" baseline="-25000" dirty="0" err="1"/>
              <a:t>t</a:t>
            </a:r>
            <a:r>
              <a:rPr lang="fr-FR" sz="3200" b="1" dirty="0"/>
              <a:t> 			(36)</a:t>
            </a:r>
          </a:p>
          <a:p>
            <a:pPr marL="548640" indent="-411480">
              <a:lnSpc>
                <a:spcPct val="100000"/>
              </a:lnSpc>
              <a:buClr>
                <a:schemeClr val="tx1">
                  <a:shade val="95000"/>
                </a:schemeClr>
              </a:buClr>
              <a:buFont typeface="Wingdings 2"/>
              <a:buChar char=""/>
              <a:defRPr/>
            </a:pPr>
            <a:r>
              <a:rPr lang="fr-FR" sz="3200" b="1" dirty="0"/>
              <a:t>Le solde budgétaire primaire permettant de stabiliser le ratio « dette/PIB » afin qu’il ait une croissance nulle, est donc:</a:t>
            </a:r>
          </a:p>
          <a:p>
            <a:pPr marL="548640" indent="-411480">
              <a:lnSpc>
                <a:spcPct val="100000"/>
              </a:lnSpc>
              <a:buClr>
                <a:schemeClr val="tx1">
                  <a:shade val="95000"/>
                </a:schemeClr>
              </a:buClr>
              <a:buFont typeface="Wingdings 2"/>
              <a:buChar char=""/>
              <a:defRPr/>
            </a:pPr>
            <a:r>
              <a:rPr lang="fr-FR" sz="3200" b="1" dirty="0" err="1"/>
              <a:t>d</a:t>
            </a:r>
            <a:r>
              <a:rPr lang="fr-FR" sz="3200" b="1" baseline="-25000" dirty="0" err="1"/>
              <a:t>t</a:t>
            </a:r>
            <a:r>
              <a:rPr lang="fr-FR" sz="3200" b="1" dirty="0"/>
              <a:t> = [(r-n)/(1+n)].</a:t>
            </a:r>
            <a:r>
              <a:rPr lang="fr-FR" sz="3200" b="1" dirty="0" err="1"/>
              <a:t>b</a:t>
            </a:r>
            <a:r>
              <a:rPr lang="fr-FR" sz="3200" b="1" baseline="-25000" dirty="0" err="1"/>
              <a:t>t</a:t>
            </a:r>
            <a:r>
              <a:rPr lang="fr-FR" sz="3200" b="1" baseline="-25000" dirty="0"/>
              <a:t>-1</a:t>
            </a:r>
            <a:r>
              <a:rPr lang="fr-FR" sz="3200" b="1" dirty="0"/>
              <a:t> 				(37)</a:t>
            </a:r>
          </a:p>
          <a:p>
            <a:pPr marL="548640" indent="-411480">
              <a:lnSpc>
                <a:spcPct val="100000"/>
              </a:lnSpc>
              <a:buClr>
                <a:schemeClr val="tx1">
                  <a:shade val="95000"/>
                </a:schemeClr>
              </a:buClr>
              <a:buFont typeface="Wingdings 2"/>
              <a:buChar char=""/>
              <a:defRPr/>
            </a:pPr>
            <a:r>
              <a:rPr lang="fr-FR" sz="3200" b="1" dirty="0"/>
              <a:t>- pour r&gt;n, la stabilité nécessite un excédent budgétaire primaire,</a:t>
            </a:r>
          </a:p>
          <a:p>
            <a:pPr marL="548640" indent="-411480">
              <a:lnSpc>
                <a:spcPct val="100000"/>
              </a:lnSpc>
              <a:buClr>
                <a:schemeClr val="tx1">
                  <a:shade val="95000"/>
                </a:schemeClr>
              </a:buClr>
              <a:buFont typeface="Wingdings 2"/>
              <a:buChar char=""/>
              <a:defRPr/>
            </a:pPr>
            <a:r>
              <a:rPr lang="fr-FR" sz="3200" b="1" dirty="0"/>
              <a:t>- pour r&lt;n, la dette peut être stable avec des déficits primaires.</a:t>
            </a:r>
          </a:p>
        </p:txBody>
      </p:sp>
      <p:sp>
        <p:nvSpPr>
          <p:cNvPr id="4" name="Espace réservé du numéro de diapositive 3"/>
          <p:cNvSpPr>
            <a:spLocks noGrp="1"/>
          </p:cNvSpPr>
          <p:nvPr>
            <p:ph type="sldNum" sz="quarter" idx="12"/>
          </p:nvPr>
        </p:nvSpPr>
        <p:spPr/>
        <p:txBody>
          <a:bodyPr/>
          <a:lstStyle/>
          <a:p>
            <a:pPr>
              <a:defRPr/>
            </a:pPr>
            <a:fld id="{0269F149-B161-430E-8822-FED512AB57B3}" type="slidenum">
              <a:rPr lang="fr-FR"/>
              <a:pPr>
                <a:defRPr/>
              </a:pPr>
              <a:t>70</a:t>
            </a:fld>
            <a:endParaRPr lang="fr-FR" dirty="0"/>
          </a:p>
        </p:txBody>
      </p:sp>
    </p:spTree>
    <p:extLst>
      <p:ext uri="{BB962C8B-B14F-4D97-AF65-F5344CB8AC3E}">
        <p14:creationId xmlns:p14="http://schemas.microsoft.com/office/powerpoint/2010/main" val="78005029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Espace réservé du contenu 2"/>
          <p:cNvSpPr>
            <a:spLocks noGrp="1"/>
          </p:cNvSpPr>
          <p:nvPr>
            <p:ph idx="1"/>
          </p:nvPr>
        </p:nvSpPr>
        <p:spPr>
          <a:xfrm>
            <a:off x="374073" y="332509"/>
            <a:ext cx="10893484" cy="6380018"/>
          </a:xfrm>
        </p:spPr>
        <p:txBody>
          <a:bodyPr>
            <a:normAutofit/>
          </a:bodyPr>
          <a:lstStyle/>
          <a:p>
            <a:r>
              <a:rPr lang="fr-FR" sz="3200" b="1" dirty="0"/>
              <a:t>En écrivant le modèle de manière </a:t>
            </a:r>
            <a:r>
              <a:rPr lang="fr-FR" sz="3200" b="1" dirty="0" err="1"/>
              <a:t>intertemporelle</a:t>
            </a:r>
            <a:r>
              <a:rPr lang="fr-FR" sz="3200" b="1" dirty="0"/>
              <a:t>, l’équation (36) conduit à:</a:t>
            </a:r>
          </a:p>
          <a:p>
            <a:r>
              <a:rPr lang="fr-FR" sz="3200" b="1" dirty="0" err="1"/>
              <a:t>b</a:t>
            </a:r>
            <a:r>
              <a:rPr lang="fr-FR" sz="3200" b="1" baseline="-25000" dirty="0" err="1"/>
              <a:t>t</a:t>
            </a:r>
            <a:r>
              <a:rPr lang="fr-FR" sz="3200" b="1" baseline="-25000" dirty="0"/>
              <a:t> </a:t>
            </a:r>
            <a:r>
              <a:rPr lang="fr-FR" sz="3200" b="1" dirty="0"/>
              <a:t>= -</a:t>
            </a:r>
            <a:r>
              <a:rPr lang="el-GR" sz="3200" b="1" dirty="0"/>
              <a:t>Σβ</a:t>
            </a:r>
            <a:r>
              <a:rPr lang="fr-FR" sz="3200" b="1" baseline="30000" dirty="0" err="1"/>
              <a:t>i</a:t>
            </a:r>
            <a:r>
              <a:rPr lang="fr-FR" sz="3200" b="1" dirty="0" err="1"/>
              <a:t>E</a:t>
            </a:r>
            <a:r>
              <a:rPr lang="fr-FR" sz="3200" b="1" baseline="-25000" dirty="0" err="1"/>
              <a:t>t</a:t>
            </a:r>
            <a:r>
              <a:rPr lang="fr-FR" sz="3200" b="1" dirty="0"/>
              <a:t>(d</a:t>
            </a:r>
            <a:r>
              <a:rPr lang="fr-FR" sz="3200" b="1" baseline="-25000" dirty="0"/>
              <a:t>t-1</a:t>
            </a:r>
            <a:r>
              <a:rPr lang="fr-FR" sz="3200" b="1" dirty="0"/>
              <a:t>)+</a:t>
            </a:r>
            <a:r>
              <a:rPr lang="fr-FR" sz="3200" b="1" dirty="0" err="1"/>
              <a:t>lim</a:t>
            </a:r>
            <a:r>
              <a:rPr lang="el-GR" sz="3200" b="1" dirty="0"/>
              <a:t>β</a:t>
            </a:r>
            <a:r>
              <a:rPr lang="fr-FR" sz="3200" b="1" baseline="30000" dirty="0" err="1"/>
              <a:t>i</a:t>
            </a:r>
            <a:r>
              <a:rPr lang="fr-FR" sz="3200" b="1" dirty="0" err="1"/>
              <a:t>E</a:t>
            </a:r>
            <a:r>
              <a:rPr lang="fr-FR" sz="3200" b="1" baseline="-25000" dirty="0" err="1"/>
              <a:t>t</a:t>
            </a:r>
            <a:r>
              <a:rPr lang="fr-FR" sz="3200" b="1" dirty="0"/>
              <a:t>(b</a:t>
            </a:r>
            <a:r>
              <a:rPr lang="fr-FR" sz="3200" b="1" baseline="-25000" dirty="0"/>
              <a:t>t-1</a:t>
            </a:r>
            <a:r>
              <a:rPr lang="fr-FR" sz="3200" b="1" dirty="0"/>
              <a:t>) 			(38)</a:t>
            </a:r>
          </a:p>
          <a:p>
            <a:r>
              <a:rPr lang="fr-FR" sz="3200" b="1" dirty="0"/>
              <a:t>avec </a:t>
            </a:r>
            <a:r>
              <a:rPr lang="el-GR" sz="3200" b="1" dirty="0"/>
              <a:t>β</a:t>
            </a:r>
            <a:r>
              <a:rPr lang="fr-FR" sz="3200" b="1" dirty="0"/>
              <a:t> =(1+n)/(1+r) facteur d’actualisation.</a:t>
            </a:r>
          </a:p>
          <a:p>
            <a:r>
              <a:rPr lang="fr-FR" sz="3200" b="1" dirty="0"/>
              <a:t>La condition de soutenabilité s’écrit alors:</a:t>
            </a:r>
          </a:p>
          <a:p>
            <a:r>
              <a:rPr lang="fr-FR" sz="3200" b="1" dirty="0" err="1"/>
              <a:t>lim</a:t>
            </a:r>
            <a:r>
              <a:rPr lang="el-GR" sz="3200" b="1" dirty="0"/>
              <a:t>β</a:t>
            </a:r>
            <a:r>
              <a:rPr lang="fr-FR" sz="3200" b="1" baseline="30000" dirty="0" err="1"/>
              <a:t>i</a:t>
            </a:r>
            <a:r>
              <a:rPr lang="fr-FR" sz="3200" b="1" dirty="0" err="1"/>
              <a:t>E</a:t>
            </a:r>
            <a:r>
              <a:rPr lang="fr-FR" sz="3200" b="1" baseline="-25000" dirty="0" err="1"/>
              <a:t>t</a:t>
            </a:r>
            <a:r>
              <a:rPr lang="fr-FR" sz="3200" b="1" dirty="0"/>
              <a:t>(b</a:t>
            </a:r>
            <a:r>
              <a:rPr lang="fr-FR" sz="3200" b="1" baseline="-25000" dirty="0"/>
              <a:t>t-1</a:t>
            </a:r>
            <a:r>
              <a:rPr lang="fr-FR" sz="3200" b="1" dirty="0"/>
              <a:t>)&lt;0 ou </a:t>
            </a:r>
            <a:r>
              <a:rPr lang="fr-FR" sz="3200" b="1" dirty="0" err="1"/>
              <a:t>b</a:t>
            </a:r>
            <a:r>
              <a:rPr lang="fr-FR" sz="3200" b="1" baseline="-25000" dirty="0" err="1"/>
              <a:t>t</a:t>
            </a:r>
            <a:r>
              <a:rPr lang="fr-FR" sz="3200" b="1" dirty="0"/>
              <a:t> &lt; -</a:t>
            </a:r>
            <a:r>
              <a:rPr lang="el-GR" sz="3200" b="1" dirty="0"/>
              <a:t>Σβ</a:t>
            </a:r>
            <a:r>
              <a:rPr lang="fr-FR" sz="3200" b="1" baseline="30000" dirty="0" err="1"/>
              <a:t>i</a:t>
            </a:r>
            <a:r>
              <a:rPr lang="fr-FR" sz="3200" b="1" dirty="0" err="1"/>
              <a:t>E</a:t>
            </a:r>
            <a:r>
              <a:rPr lang="fr-FR" sz="3200" b="1" baseline="-25000" dirty="0" err="1"/>
              <a:t>t</a:t>
            </a:r>
            <a:r>
              <a:rPr lang="fr-FR" sz="3200" b="1" dirty="0"/>
              <a:t>(d</a:t>
            </a:r>
            <a:r>
              <a:rPr lang="fr-FR" sz="3200" b="1" baseline="-25000" dirty="0"/>
              <a:t>t-1</a:t>
            </a:r>
            <a:r>
              <a:rPr lang="fr-FR" sz="3200" b="1" dirty="0"/>
              <a:t>) 		(39)</a:t>
            </a:r>
          </a:p>
          <a:p>
            <a:r>
              <a:rPr lang="fr-FR" sz="3200" b="1" dirty="0"/>
              <a:t>c.à.d. que l’encours de la dette rapporté au PIB doit être égal au plus à la somme des excédents primaires futurs actualisés.</a:t>
            </a:r>
          </a:p>
          <a:p>
            <a:pPr>
              <a:buFont typeface="Wingdings 2" pitchFamily="18" charset="2"/>
              <a:buNone/>
            </a:pPr>
            <a:endParaRPr lang="fr-FR" sz="3200" b="1" dirty="0"/>
          </a:p>
        </p:txBody>
      </p:sp>
      <p:sp>
        <p:nvSpPr>
          <p:cNvPr id="4" name="Espace réservé du numéro de diapositive 3"/>
          <p:cNvSpPr>
            <a:spLocks noGrp="1"/>
          </p:cNvSpPr>
          <p:nvPr>
            <p:ph type="sldNum" sz="quarter" idx="12"/>
          </p:nvPr>
        </p:nvSpPr>
        <p:spPr/>
        <p:txBody>
          <a:bodyPr/>
          <a:lstStyle/>
          <a:p>
            <a:pPr>
              <a:defRPr/>
            </a:pPr>
            <a:fld id="{A2BD71F8-300B-4F4D-9340-B5E84D67F4DC}" type="slidenum">
              <a:rPr lang="fr-FR"/>
              <a:pPr>
                <a:defRPr/>
              </a:pPr>
              <a:t>71</a:t>
            </a:fld>
            <a:endParaRPr lang="fr-FR" dirty="0"/>
          </a:p>
        </p:txBody>
      </p:sp>
    </p:spTree>
    <p:extLst>
      <p:ext uri="{BB962C8B-B14F-4D97-AF65-F5344CB8AC3E}">
        <p14:creationId xmlns:p14="http://schemas.microsoft.com/office/powerpoint/2010/main" val="293721683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63682" y="270164"/>
            <a:ext cx="11430000" cy="6317672"/>
          </a:xfrm>
        </p:spPr>
        <p:txBody>
          <a:bodyPr>
            <a:normAutofit/>
          </a:bodyPr>
          <a:lstStyle/>
          <a:p>
            <a:pPr marL="548640" indent="-411480">
              <a:buClr>
                <a:schemeClr val="tx1">
                  <a:shade val="95000"/>
                </a:schemeClr>
              </a:buClr>
              <a:buFont typeface="Wingdings 2"/>
              <a:buChar char=""/>
              <a:defRPr/>
            </a:pPr>
            <a:r>
              <a:rPr lang="fr-FR" sz="3200" b="1" dirty="0"/>
              <a:t>Si l’on se fixe comme objectif la stabilité de la dette, on retrouve des résultats proches de ceux déjà présentés:</a:t>
            </a:r>
          </a:p>
          <a:p>
            <a:pPr marL="548640" indent="-411480">
              <a:buClr>
                <a:schemeClr val="tx1">
                  <a:shade val="95000"/>
                </a:schemeClr>
              </a:buClr>
              <a:buFont typeface="Wingdings 2"/>
              <a:buChar char=""/>
              <a:defRPr/>
            </a:pPr>
            <a:r>
              <a:rPr lang="fr-FR" sz="3200" b="1" dirty="0"/>
              <a:t>- pour r&lt;n, le gouvernement n’est pas soumis à une contrainte budgétaire puisque la croissance finance, à terme, le service de la dette et le déficit primaire.</a:t>
            </a:r>
          </a:p>
          <a:p>
            <a:pPr marL="548640" indent="-411480">
              <a:buClr>
                <a:schemeClr val="tx1">
                  <a:shade val="95000"/>
                </a:schemeClr>
              </a:buClr>
              <a:buFont typeface="Wingdings 2"/>
              <a:buChar char=""/>
              <a:defRPr/>
            </a:pPr>
            <a:r>
              <a:rPr lang="fr-FR" sz="3200" b="1" dirty="0"/>
              <a:t>- pour r&gt;n, la condition de soutenabilité s’applique et l’Etat doit dégager à terme des excédents primaires soit en diminuant ses dépenses, soi en accroissant ses recettes.</a:t>
            </a:r>
          </a:p>
        </p:txBody>
      </p:sp>
      <p:sp>
        <p:nvSpPr>
          <p:cNvPr id="4" name="Espace réservé du numéro de diapositive 3"/>
          <p:cNvSpPr>
            <a:spLocks noGrp="1"/>
          </p:cNvSpPr>
          <p:nvPr>
            <p:ph type="sldNum" sz="quarter" idx="12"/>
          </p:nvPr>
        </p:nvSpPr>
        <p:spPr/>
        <p:txBody>
          <a:bodyPr/>
          <a:lstStyle/>
          <a:p>
            <a:pPr>
              <a:defRPr/>
            </a:pPr>
            <a:fld id="{5AD366C6-53AD-417F-BB47-EEDD16BFD9F1}" type="slidenum">
              <a:rPr lang="fr-FR"/>
              <a:pPr>
                <a:defRPr/>
              </a:pPr>
              <a:t>72</a:t>
            </a:fld>
            <a:endParaRPr lang="fr-FR" dirty="0"/>
          </a:p>
        </p:txBody>
      </p:sp>
    </p:spTree>
    <p:extLst>
      <p:ext uri="{BB962C8B-B14F-4D97-AF65-F5344CB8AC3E}">
        <p14:creationId xmlns:p14="http://schemas.microsoft.com/office/powerpoint/2010/main" val="342634833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2118" y="363681"/>
            <a:ext cx="11450782" cy="6359237"/>
          </a:xfrm>
        </p:spPr>
        <p:txBody>
          <a:bodyPr>
            <a:noAutofit/>
          </a:bodyPr>
          <a:lstStyle/>
          <a:p>
            <a:pPr marL="548640" indent="-411480">
              <a:buClr>
                <a:schemeClr val="tx1">
                  <a:shade val="95000"/>
                </a:schemeClr>
              </a:buClr>
              <a:buFont typeface="Wingdings 2"/>
              <a:buChar char=""/>
              <a:defRPr/>
            </a:pPr>
            <a:r>
              <a:rPr lang="fr-FR" sz="2800" b="1" dirty="0"/>
              <a:t>On peut utiliser un indicateur fiscal pour mesurer la soutenabilité. À partir de </a:t>
            </a:r>
          </a:p>
          <a:p>
            <a:pPr marL="548640" indent="-411480">
              <a:buClr>
                <a:schemeClr val="tx1">
                  <a:shade val="95000"/>
                </a:schemeClr>
              </a:buClr>
              <a:buFont typeface="Wingdings 2"/>
              <a:buChar char=""/>
              <a:defRPr/>
            </a:pPr>
            <a:r>
              <a:rPr lang="fr-FR" sz="2800" b="1" dirty="0" err="1"/>
              <a:t>b</a:t>
            </a:r>
            <a:r>
              <a:rPr lang="fr-FR" sz="2800" b="1" baseline="-25000" dirty="0" err="1"/>
              <a:t>t</a:t>
            </a:r>
            <a:r>
              <a:rPr lang="fr-FR" sz="2800" b="1" baseline="-25000" dirty="0"/>
              <a:t> </a:t>
            </a:r>
            <a:r>
              <a:rPr lang="fr-FR" sz="2800" b="1" dirty="0"/>
              <a:t>= </a:t>
            </a:r>
            <a:r>
              <a:rPr lang="el-GR" sz="2800" b="1" dirty="0"/>
              <a:t>Σβ</a:t>
            </a:r>
            <a:r>
              <a:rPr lang="fr-FR" sz="2800" b="1" baseline="-25000" dirty="0" err="1"/>
              <a:t>i</a:t>
            </a:r>
            <a:r>
              <a:rPr lang="fr-FR" sz="2800" b="1" dirty="0" err="1"/>
              <a:t>E</a:t>
            </a:r>
            <a:r>
              <a:rPr lang="fr-FR" sz="2800" b="1" baseline="-25000" dirty="0" err="1"/>
              <a:t>t</a:t>
            </a:r>
            <a:r>
              <a:rPr lang="fr-FR" sz="2800" b="1" dirty="0"/>
              <a:t>(</a:t>
            </a:r>
            <a:r>
              <a:rPr lang="fr-FR" sz="2800" b="1" dirty="0" err="1"/>
              <a:t>d</a:t>
            </a:r>
            <a:r>
              <a:rPr lang="fr-FR" sz="2800" b="1" baseline="-25000" dirty="0" err="1"/>
              <a:t>t</a:t>
            </a:r>
            <a:r>
              <a:rPr lang="fr-FR" sz="2800" b="1" baseline="-25000" dirty="0"/>
              <a:t>-i</a:t>
            </a:r>
            <a:r>
              <a:rPr lang="fr-FR" sz="2800" b="1" dirty="0"/>
              <a:t>), on détermine un taux d’imposition constant </a:t>
            </a:r>
            <a:r>
              <a:rPr lang="el-GR" sz="2800" b="1" dirty="0"/>
              <a:t>τ</a:t>
            </a:r>
            <a:r>
              <a:rPr lang="fr-FR" sz="2800" b="1" dirty="0"/>
              <a:t>* permettant, à dépenses publiques constantes, d’assurer la soutenabilité (Blanchard et alii, 1990 par exemple). En comparant le taux actuel </a:t>
            </a:r>
            <a:r>
              <a:rPr lang="el-GR" sz="2800" b="1" dirty="0"/>
              <a:t>τ</a:t>
            </a:r>
            <a:r>
              <a:rPr lang="fr-FR" sz="2800" b="1" dirty="0"/>
              <a:t> et </a:t>
            </a:r>
            <a:r>
              <a:rPr lang="el-GR" sz="2800" b="1" dirty="0"/>
              <a:t>τ</a:t>
            </a:r>
            <a:r>
              <a:rPr lang="fr-FR" sz="2800" b="1" dirty="0"/>
              <a:t>*, on peut alors juger de la possibilité d’une pression fiscale supplémentaire.</a:t>
            </a:r>
          </a:p>
          <a:p>
            <a:pPr marL="548640" indent="-411480">
              <a:buClr>
                <a:schemeClr val="tx1">
                  <a:shade val="95000"/>
                </a:schemeClr>
              </a:buClr>
              <a:buFont typeface="Wingdings 2"/>
              <a:buChar char=""/>
              <a:defRPr/>
            </a:pPr>
            <a:r>
              <a:rPr lang="fr-FR" sz="2800" b="1" dirty="0"/>
              <a:t>Il existe une troisième voie, non prise en compte dans ce petit modèle, à savoir un accroissement de la masse monétaire permettant un financement monétaire de la dette.</a:t>
            </a:r>
          </a:p>
        </p:txBody>
      </p:sp>
      <p:sp>
        <p:nvSpPr>
          <p:cNvPr id="4" name="Espace réservé du numéro de diapositive 3"/>
          <p:cNvSpPr>
            <a:spLocks noGrp="1"/>
          </p:cNvSpPr>
          <p:nvPr>
            <p:ph type="sldNum" sz="quarter" idx="12"/>
          </p:nvPr>
        </p:nvSpPr>
        <p:spPr/>
        <p:txBody>
          <a:bodyPr/>
          <a:lstStyle/>
          <a:p>
            <a:pPr>
              <a:defRPr/>
            </a:pPr>
            <a:fld id="{4D294BBC-69C8-4138-B2F7-4C03D30EEC6E}" type="slidenum">
              <a:rPr lang="fr-FR"/>
              <a:pPr>
                <a:defRPr/>
              </a:pPr>
              <a:t>73</a:t>
            </a:fld>
            <a:endParaRPr lang="fr-FR" dirty="0"/>
          </a:p>
        </p:txBody>
      </p:sp>
    </p:spTree>
    <p:extLst>
      <p:ext uri="{BB962C8B-B14F-4D97-AF65-F5344CB8AC3E}">
        <p14:creationId xmlns:p14="http://schemas.microsoft.com/office/powerpoint/2010/main" val="185780097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13795" y="218209"/>
            <a:ext cx="10353762" cy="6400800"/>
          </a:xfrm>
        </p:spPr>
        <p:txBody>
          <a:bodyPr>
            <a:noAutofit/>
          </a:bodyPr>
          <a:lstStyle/>
          <a:p>
            <a:pPr marL="548640" indent="-411480">
              <a:buClr>
                <a:schemeClr val="tx1">
                  <a:shade val="95000"/>
                </a:schemeClr>
              </a:buClr>
              <a:buFont typeface="Wingdings 2"/>
              <a:buChar char=""/>
              <a:defRPr/>
            </a:pPr>
            <a:r>
              <a:rPr lang="fr-FR" sz="2800" b="1" dirty="0">
                <a:solidFill>
                  <a:srgbClr val="61FFA8"/>
                </a:solidFill>
              </a:rPr>
              <a:t>Depuis le début des années 1990, la plupart des pays de l’OCDE se sont engagés dans des politiques de réduction de leurs déficits dont l’objectif premier est de stopper la spirale d’endettement. </a:t>
            </a:r>
          </a:p>
          <a:p>
            <a:pPr marL="548640" indent="-411480">
              <a:buClr>
                <a:schemeClr val="tx1">
                  <a:shade val="95000"/>
                </a:schemeClr>
              </a:buClr>
              <a:buFont typeface="Wingdings 2"/>
              <a:buChar char=""/>
              <a:defRPr/>
            </a:pPr>
            <a:r>
              <a:rPr lang="fr-FR" sz="2800" b="1" dirty="0">
                <a:solidFill>
                  <a:srgbClr val="61FFA8"/>
                </a:solidFill>
              </a:rPr>
              <a:t>De plus, durant les années 80, des pays ont utilisé la réduction de leur déficit budgétaire comme instrument de relance de l’activité économique et avec succès.</a:t>
            </a:r>
          </a:p>
          <a:p>
            <a:pPr marL="548640" indent="-411480">
              <a:buClr>
                <a:schemeClr val="tx1">
                  <a:shade val="95000"/>
                </a:schemeClr>
              </a:buClr>
              <a:buFont typeface="Wingdings 2"/>
              <a:buChar char=""/>
              <a:defRPr/>
            </a:pPr>
            <a:r>
              <a:rPr lang="fr-FR" sz="2800" b="1" dirty="0">
                <a:solidFill>
                  <a:srgbClr val="61FFA8"/>
                </a:solidFill>
              </a:rPr>
              <a:t>Une telle prise de position est opposée avec la théorie keynésienne et a priori paradoxale. Il convient d’examiner ce qui peut fonder, en théorie, un tel renversement de perspective. </a:t>
            </a:r>
          </a:p>
        </p:txBody>
      </p:sp>
      <p:sp>
        <p:nvSpPr>
          <p:cNvPr id="4" name="Espace réservé du numéro de diapositive 3"/>
          <p:cNvSpPr>
            <a:spLocks noGrp="1"/>
          </p:cNvSpPr>
          <p:nvPr>
            <p:ph type="sldNum" sz="quarter" idx="12"/>
          </p:nvPr>
        </p:nvSpPr>
        <p:spPr/>
        <p:txBody>
          <a:bodyPr/>
          <a:lstStyle/>
          <a:p>
            <a:pPr>
              <a:defRPr/>
            </a:pPr>
            <a:fld id="{E4A39E12-FFD9-44E1-A331-FABEAC17371F}" type="slidenum">
              <a:rPr lang="fr-FR"/>
              <a:pPr>
                <a:defRPr/>
              </a:pPr>
              <a:t>74</a:t>
            </a:fld>
            <a:endParaRPr lang="fr-FR" dirty="0"/>
          </a:p>
        </p:txBody>
      </p:sp>
    </p:spTree>
    <p:extLst>
      <p:ext uri="{BB962C8B-B14F-4D97-AF65-F5344CB8AC3E}">
        <p14:creationId xmlns:p14="http://schemas.microsoft.com/office/powerpoint/2010/main" val="87082008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defRPr/>
            </a:pPr>
            <a:r>
              <a:rPr lang="fr-FR" dirty="0">
                <a:solidFill>
                  <a:srgbClr val="FF0000"/>
                </a:solidFill>
              </a:rPr>
              <a:t>V. POLITIQUES de stabilisation et PROGRAMMES d’ajustement</a:t>
            </a:r>
          </a:p>
        </p:txBody>
      </p:sp>
      <p:sp>
        <p:nvSpPr>
          <p:cNvPr id="110595" name="Espace réservé du contenu 2"/>
          <p:cNvSpPr>
            <a:spLocks noGrp="1"/>
          </p:cNvSpPr>
          <p:nvPr>
            <p:ph idx="1"/>
          </p:nvPr>
        </p:nvSpPr>
        <p:spPr>
          <a:xfrm>
            <a:off x="415636" y="2096064"/>
            <a:ext cx="11565082" cy="4574900"/>
          </a:xfrm>
        </p:spPr>
        <p:txBody>
          <a:bodyPr/>
          <a:lstStyle/>
          <a:p>
            <a:r>
              <a:rPr lang="fr-FR" sz="3200" b="1" dirty="0"/>
              <a:t>5.1 - L’approche monétaire de la balance des paiements</a:t>
            </a:r>
          </a:p>
          <a:p>
            <a:r>
              <a:rPr lang="fr-FR" sz="3200" b="1" dirty="0"/>
              <a:t>5.2 - L’approche en termes d’absorption</a:t>
            </a:r>
          </a:p>
          <a:p>
            <a:r>
              <a:rPr lang="fr-FR" sz="3200" b="1" dirty="0"/>
              <a:t>5.3 - Taux de change d’équilibre et stratégies d’ouverture</a:t>
            </a:r>
          </a:p>
          <a:p>
            <a:r>
              <a:rPr lang="fr-FR" sz="3200" b="1" dirty="0"/>
              <a:t>5.4 - Remarques sur les fondements théoriques des politiques d’ajustement</a:t>
            </a:r>
          </a:p>
        </p:txBody>
      </p:sp>
      <p:sp>
        <p:nvSpPr>
          <p:cNvPr id="4" name="Espace réservé du numéro de diapositive 3"/>
          <p:cNvSpPr>
            <a:spLocks noGrp="1"/>
          </p:cNvSpPr>
          <p:nvPr>
            <p:ph type="sldNum" sz="quarter" idx="12"/>
          </p:nvPr>
        </p:nvSpPr>
        <p:spPr/>
        <p:txBody>
          <a:bodyPr/>
          <a:lstStyle/>
          <a:p>
            <a:pPr>
              <a:defRPr/>
            </a:pPr>
            <a:fld id="{00435393-2B96-467D-95F3-6D63335C2194}" type="slidenum">
              <a:rPr lang="fr-FR"/>
              <a:pPr>
                <a:defRPr/>
              </a:pPr>
              <a:t>75</a:t>
            </a:fld>
            <a:endParaRPr lang="fr-FR" dirty="0"/>
          </a:p>
        </p:txBody>
      </p:sp>
    </p:spTree>
    <p:extLst>
      <p:ext uri="{BB962C8B-B14F-4D97-AF65-F5344CB8AC3E}">
        <p14:creationId xmlns:p14="http://schemas.microsoft.com/office/powerpoint/2010/main" val="365854499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42900" y="363682"/>
            <a:ext cx="10924657" cy="6286500"/>
          </a:xfrm>
        </p:spPr>
        <p:txBody>
          <a:bodyPr>
            <a:noAutofit/>
          </a:bodyPr>
          <a:lstStyle/>
          <a:p>
            <a:pPr marL="548640" indent="-411480">
              <a:buClr>
                <a:schemeClr val="tx1">
                  <a:shade val="95000"/>
                </a:schemeClr>
              </a:buClr>
              <a:buFont typeface="Wingdings 2"/>
              <a:buChar char=""/>
              <a:defRPr/>
            </a:pPr>
            <a:r>
              <a:rPr lang="fr-FR" sz="3200" b="1" dirty="0"/>
              <a:t>Dans les pays industrialisés, les problèmes d’ajustement (stabilisation) sont souvent abordés à l’aide de modèles keynésiens. Ces approches n’ont pas été retenus dans le cadre de l’élaboration des PAS par les organisations internationales, qui font référence essentiellement à un modèle standard, développé autour de l’approche dite monétaire de la balance des paiements (AMBP), mais complété également par d’autres apports, notamment la théorie de l’absorption.</a:t>
            </a:r>
          </a:p>
        </p:txBody>
      </p:sp>
      <p:sp>
        <p:nvSpPr>
          <p:cNvPr id="4" name="Espace réservé du numéro de diapositive 3"/>
          <p:cNvSpPr>
            <a:spLocks noGrp="1"/>
          </p:cNvSpPr>
          <p:nvPr>
            <p:ph type="sldNum" sz="quarter" idx="12"/>
          </p:nvPr>
        </p:nvSpPr>
        <p:spPr/>
        <p:txBody>
          <a:bodyPr/>
          <a:lstStyle/>
          <a:p>
            <a:pPr>
              <a:defRPr/>
            </a:pPr>
            <a:fld id="{043FB481-5759-4E2C-A5F0-362C0397716C}" type="slidenum">
              <a:rPr lang="fr-FR"/>
              <a:pPr>
                <a:defRPr/>
              </a:pPr>
              <a:t>76</a:t>
            </a:fld>
            <a:endParaRPr lang="fr-FR" dirty="0"/>
          </a:p>
        </p:txBody>
      </p:sp>
    </p:spTree>
    <p:extLst>
      <p:ext uri="{BB962C8B-B14F-4D97-AF65-F5344CB8AC3E}">
        <p14:creationId xmlns:p14="http://schemas.microsoft.com/office/powerpoint/2010/main" val="148423034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07818" y="145473"/>
            <a:ext cx="11606646" cy="6587836"/>
          </a:xfrm>
        </p:spPr>
        <p:txBody>
          <a:bodyPr>
            <a:noAutofit/>
          </a:bodyPr>
          <a:lstStyle/>
          <a:p>
            <a:pPr marL="548640" indent="-411480">
              <a:buClr>
                <a:schemeClr val="tx1">
                  <a:shade val="95000"/>
                </a:schemeClr>
              </a:buClr>
              <a:buFont typeface="Wingdings 2"/>
              <a:buChar char=""/>
              <a:defRPr/>
            </a:pPr>
            <a:r>
              <a:rPr lang="fr-FR" sz="3200" b="1" dirty="0"/>
              <a:t>En pratique, on se réfère à plusieurs schémas théoriques de validité partielle, centrés sur l’explication du déficit extérieur. Les plus connus sont l’AMBP, et l’approche de l’absorption qui sont compatibles et complémentaires dès que l’on se place à court terme, avec une offre inélastique et que l’on considère la vitesse de circulation de la monnaie comme constante. Mais ces approches ont l’inconvénient de ne pas intégrer directement le rôle du taux de change, qui est en principe considérable dans les politiques d’ajustement. </a:t>
            </a:r>
          </a:p>
        </p:txBody>
      </p:sp>
      <p:sp>
        <p:nvSpPr>
          <p:cNvPr id="4" name="Espace réservé du numéro de diapositive 3"/>
          <p:cNvSpPr>
            <a:spLocks noGrp="1"/>
          </p:cNvSpPr>
          <p:nvPr>
            <p:ph type="sldNum" sz="quarter" idx="12"/>
          </p:nvPr>
        </p:nvSpPr>
        <p:spPr/>
        <p:txBody>
          <a:bodyPr/>
          <a:lstStyle/>
          <a:p>
            <a:pPr>
              <a:defRPr/>
            </a:pPr>
            <a:fld id="{7AD4F656-AD42-4B02-BB94-463BBED34F80}" type="slidenum">
              <a:rPr lang="fr-FR"/>
              <a:pPr>
                <a:defRPr/>
              </a:pPr>
              <a:t>77</a:t>
            </a:fld>
            <a:endParaRPr lang="fr-FR" dirty="0"/>
          </a:p>
        </p:txBody>
      </p:sp>
    </p:spTree>
    <p:extLst>
      <p:ext uri="{BB962C8B-B14F-4D97-AF65-F5344CB8AC3E}">
        <p14:creationId xmlns:p14="http://schemas.microsoft.com/office/powerpoint/2010/main" val="314090331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defRPr/>
            </a:pPr>
            <a:r>
              <a:rPr lang="fr-FR" dirty="0">
                <a:solidFill>
                  <a:srgbClr val="FFC000"/>
                </a:solidFill>
              </a:rPr>
              <a:t>V.1 L’approche monétaire de la Balance des Paiements</a:t>
            </a:r>
          </a:p>
        </p:txBody>
      </p:sp>
      <p:sp>
        <p:nvSpPr>
          <p:cNvPr id="113667" name="Espace réservé du contenu 2"/>
          <p:cNvSpPr>
            <a:spLocks noGrp="1"/>
          </p:cNvSpPr>
          <p:nvPr>
            <p:ph idx="1"/>
          </p:nvPr>
        </p:nvSpPr>
        <p:spPr>
          <a:xfrm>
            <a:off x="259772" y="2096063"/>
            <a:ext cx="11627427" cy="4585291"/>
          </a:xfrm>
        </p:spPr>
        <p:txBody>
          <a:bodyPr>
            <a:normAutofit/>
          </a:bodyPr>
          <a:lstStyle/>
          <a:p>
            <a:r>
              <a:rPr lang="fr-FR" sz="3200" b="1" dirty="0"/>
              <a:t>L’AMBP est la théorie qui sous-tend l’élaboration des programmes du FMI. Dans cette approche, les déséquilibres de la BP sont mis en relation avec l’excès de création monétaire: le modèle très simple, permet de calculer le montant de crédit compatible avec un objectif fixé de niveau des réserves extérieures. Il repose sur 2 hypothèses:</a:t>
            </a:r>
          </a:p>
        </p:txBody>
      </p:sp>
      <p:sp>
        <p:nvSpPr>
          <p:cNvPr id="4" name="Espace réservé du numéro de diapositive 3"/>
          <p:cNvSpPr>
            <a:spLocks noGrp="1"/>
          </p:cNvSpPr>
          <p:nvPr>
            <p:ph type="sldNum" sz="quarter" idx="12"/>
          </p:nvPr>
        </p:nvSpPr>
        <p:spPr/>
        <p:txBody>
          <a:bodyPr/>
          <a:lstStyle/>
          <a:p>
            <a:pPr>
              <a:defRPr/>
            </a:pPr>
            <a:fld id="{7C90F9A2-41E0-4E90-AB5A-DB79A6CAEA20}" type="slidenum">
              <a:rPr lang="fr-FR"/>
              <a:pPr>
                <a:defRPr/>
              </a:pPr>
              <a:t>78</a:t>
            </a:fld>
            <a:endParaRPr lang="fr-FR" dirty="0"/>
          </a:p>
        </p:txBody>
      </p:sp>
    </p:spTree>
    <p:extLst>
      <p:ext uri="{BB962C8B-B14F-4D97-AF65-F5344CB8AC3E}">
        <p14:creationId xmlns:p14="http://schemas.microsoft.com/office/powerpoint/2010/main" val="216465275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05244" y="384463"/>
            <a:ext cx="11294919" cy="6213763"/>
          </a:xfrm>
        </p:spPr>
        <p:txBody>
          <a:bodyPr>
            <a:normAutofit/>
          </a:bodyPr>
          <a:lstStyle/>
          <a:p>
            <a:pPr marL="548640" lvl="1" indent="-411480">
              <a:buClr>
                <a:schemeClr val="tx1">
                  <a:shade val="95000"/>
                </a:schemeClr>
              </a:buClr>
              <a:buSzPct val="65000"/>
              <a:buFont typeface="Wingdings 2"/>
              <a:buChar char=""/>
              <a:defRPr/>
            </a:pPr>
            <a:r>
              <a:rPr lang="fr-FR" sz="3200" b="1" dirty="0"/>
              <a:t>- </a:t>
            </a:r>
            <a:r>
              <a:rPr lang="fr-FR" sz="3200" b="1" dirty="0">
                <a:solidFill>
                  <a:srgbClr val="61FFA8"/>
                </a:solidFill>
              </a:rPr>
              <a:t>la stabilité de la demande de monnaie</a:t>
            </a:r>
            <a:r>
              <a:rPr lang="fr-FR" sz="3200" b="1" dirty="0"/>
              <a:t>, qui ne dépendrait que des besoins de transaction et correspondrait à une fraction du revenu nominal que les agents économiques souhaitent détenir sous forme liquide. Stabilité ≠ relation fixe, mais signifie une relation réglée entre ces 2 grandeurs.</a:t>
            </a:r>
          </a:p>
          <a:p>
            <a:pPr marL="548640" lvl="1" indent="-411480">
              <a:buClr>
                <a:schemeClr val="tx1">
                  <a:shade val="95000"/>
                </a:schemeClr>
              </a:buClr>
              <a:buSzPct val="65000"/>
              <a:buFont typeface="Wingdings 2"/>
              <a:buChar char=""/>
              <a:defRPr/>
            </a:pPr>
            <a:r>
              <a:rPr lang="fr-FR" sz="3200" b="1" dirty="0"/>
              <a:t>-</a:t>
            </a:r>
            <a:r>
              <a:rPr lang="fr-FR" sz="3200" b="1" dirty="0">
                <a:solidFill>
                  <a:srgbClr val="61FFA8"/>
                </a:solidFill>
              </a:rPr>
              <a:t> le caractère exogène de l’offre de monnaie</a:t>
            </a:r>
            <a:r>
              <a:rPr lang="fr-FR" sz="3200" b="1" dirty="0"/>
              <a:t>, conçue comme résultant d’une décision autonome des autorités monétaires qui fixent le niveau de la composante interne de la base monétaire.</a:t>
            </a:r>
          </a:p>
        </p:txBody>
      </p:sp>
      <p:sp>
        <p:nvSpPr>
          <p:cNvPr id="4" name="Espace réservé du numéro de diapositive 3"/>
          <p:cNvSpPr>
            <a:spLocks noGrp="1"/>
          </p:cNvSpPr>
          <p:nvPr>
            <p:ph type="sldNum" sz="quarter" idx="12"/>
          </p:nvPr>
        </p:nvSpPr>
        <p:spPr/>
        <p:txBody>
          <a:bodyPr/>
          <a:lstStyle/>
          <a:p>
            <a:pPr>
              <a:defRPr/>
            </a:pPr>
            <a:fld id="{37AB0F38-BBE6-4F0D-BA9F-2101A19630A3}" type="slidenum">
              <a:rPr lang="fr-FR"/>
              <a:pPr>
                <a:defRPr/>
              </a:pPr>
              <a:t>79</a:t>
            </a:fld>
            <a:endParaRPr lang="fr-FR" dirty="0"/>
          </a:p>
        </p:txBody>
      </p:sp>
    </p:spTree>
    <p:extLst>
      <p:ext uri="{BB962C8B-B14F-4D97-AF65-F5344CB8AC3E}">
        <p14:creationId xmlns:p14="http://schemas.microsoft.com/office/powerpoint/2010/main" val="327284081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116633"/>
            <a:ext cx="12191999" cy="797768"/>
          </a:xfrm>
        </p:spPr>
        <p:txBody>
          <a:bodyPr>
            <a:normAutofit/>
          </a:bodyPr>
          <a:lstStyle/>
          <a:p>
            <a:pPr>
              <a:defRPr/>
            </a:pPr>
            <a:r>
              <a:rPr lang="fr-FR" sz="2400" dirty="0">
                <a:solidFill>
                  <a:srgbClr val="FFFF00"/>
                </a:solidFill>
                <a:effectLst/>
              </a:rPr>
              <a:t>Schéma de détermination logique des variables économiques et financières à court terme (FMI) via l’AMBP</a:t>
            </a:r>
          </a:p>
        </p:txBody>
      </p:sp>
      <p:pic>
        <p:nvPicPr>
          <p:cNvPr id="115715" name="Espace réservé du contenu 4" descr="AMBP_fmi.jpg"/>
          <p:cNvPicPr>
            <a:picLocks noGrp="1" noChangeAspect="1"/>
          </p:cNvPicPr>
          <p:nvPr>
            <p:ph idx="1"/>
          </p:nvPr>
        </p:nvPicPr>
        <p:blipFill>
          <a:blip r:embed="rId3" cstate="print"/>
          <a:srcRect/>
          <a:stretch>
            <a:fillRect/>
          </a:stretch>
        </p:blipFill>
        <p:spPr>
          <a:xfrm>
            <a:off x="154983" y="1125539"/>
            <a:ext cx="11778712" cy="5399087"/>
          </a:xfrm>
        </p:spPr>
      </p:pic>
      <p:sp>
        <p:nvSpPr>
          <p:cNvPr id="4" name="Espace réservé du numéro de diapositive 3"/>
          <p:cNvSpPr>
            <a:spLocks noGrp="1"/>
          </p:cNvSpPr>
          <p:nvPr>
            <p:ph type="sldNum" sz="quarter" idx="12"/>
          </p:nvPr>
        </p:nvSpPr>
        <p:spPr/>
        <p:txBody>
          <a:bodyPr/>
          <a:lstStyle/>
          <a:p>
            <a:pPr>
              <a:defRPr/>
            </a:pPr>
            <a:fld id="{DE652D2F-7CCF-414D-9BC8-D29CC321039E}" type="slidenum">
              <a:rPr lang="fr-FR"/>
              <a:pPr>
                <a:defRPr/>
              </a:pPr>
              <a:t>80</a:t>
            </a:fld>
            <a:endParaRPr lang="fr-FR" dirty="0"/>
          </a:p>
        </p:txBody>
      </p:sp>
    </p:spTree>
    <p:extLst>
      <p:ext uri="{BB962C8B-B14F-4D97-AF65-F5344CB8AC3E}">
        <p14:creationId xmlns:p14="http://schemas.microsoft.com/office/powerpoint/2010/main" val="82325608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59772" y="280555"/>
            <a:ext cx="11585863" cy="6328063"/>
          </a:xfrm>
        </p:spPr>
        <p:txBody>
          <a:bodyPr>
            <a:normAutofit fontScale="92500" lnSpcReduction="10000"/>
          </a:bodyPr>
          <a:lstStyle/>
          <a:p>
            <a:pPr marL="868680" lvl="1" indent="-283464">
              <a:lnSpc>
                <a:spcPct val="110000"/>
              </a:lnSpc>
              <a:buFont typeface="Wingdings 2"/>
              <a:buChar char=""/>
              <a:defRPr/>
            </a:pPr>
            <a:r>
              <a:rPr lang="fr-FR" sz="3200" b="1" dirty="0"/>
              <a:t>Le modèle de base s’écrit simplement:</a:t>
            </a:r>
          </a:p>
          <a:p>
            <a:pPr marL="868680" lvl="1" indent="-283464">
              <a:lnSpc>
                <a:spcPct val="110000"/>
              </a:lnSpc>
              <a:buFont typeface="Wingdings 2"/>
              <a:buChar char=""/>
              <a:defRPr/>
            </a:pPr>
            <a:r>
              <a:rPr lang="fr-FR" sz="3200" b="1" dirty="0"/>
              <a:t>Md = </a:t>
            </a:r>
            <a:r>
              <a:rPr lang="fr-FR" sz="3200" b="1" dirty="0" err="1"/>
              <a:t>kPY</a:t>
            </a:r>
            <a:r>
              <a:rPr lang="fr-FR" sz="3200" b="1" dirty="0"/>
              <a:t> 							(1)</a:t>
            </a:r>
          </a:p>
          <a:p>
            <a:pPr marL="868680" lvl="1" indent="-283464">
              <a:lnSpc>
                <a:spcPct val="110000"/>
              </a:lnSpc>
              <a:buFont typeface="Wingdings 2"/>
              <a:buChar char=""/>
              <a:defRPr/>
            </a:pPr>
            <a:r>
              <a:rPr lang="fr-FR" sz="3200" b="1" dirty="0"/>
              <a:t>Ms = m(C + R) 						(2)</a:t>
            </a:r>
          </a:p>
          <a:p>
            <a:pPr marL="868680" lvl="1" indent="-283464">
              <a:lnSpc>
                <a:spcPct val="110000"/>
              </a:lnSpc>
              <a:buFont typeface="Wingdings 2"/>
              <a:buChar char=""/>
              <a:defRPr/>
            </a:pPr>
            <a:r>
              <a:rPr lang="fr-FR" sz="3200" b="1" dirty="0"/>
              <a:t>P = </a:t>
            </a:r>
            <a:r>
              <a:rPr lang="fr-FR" sz="3200" b="1" dirty="0" err="1"/>
              <a:t>eP</a:t>
            </a:r>
            <a:r>
              <a:rPr lang="fr-FR" sz="3200" b="1" dirty="0"/>
              <a:t>* 								(3)</a:t>
            </a:r>
          </a:p>
          <a:p>
            <a:pPr marL="868680" lvl="1" indent="-283464">
              <a:lnSpc>
                <a:spcPct val="110000"/>
              </a:lnSpc>
              <a:buFont typeface="Wingdings 2"/>
              <a:buChar char=""/>
              <a:defRPr/>
            </a:pPr>
            <a:r>
              <a:rPr lang="fr-FR" sz="3200" b="1" dirty="0"/>
              <a:t>Md = Ms 								(4)</a:t>
            </a:r>
          </a:p>
          <a:p>
            <a:pPr marL="868680" lvl="1" indent="-283464">
              <a:lnSpc>
                <a:spcPct val="110000"/>
              </a:lnSpc>
              <a:buFont typeface="Wingdings 2"/>
              <a:buChar char=""/>
              <a:defRPr/>
            </a:pPr>
            <a:r>
              <a:rPr lang="fr-FR" sz="3200" b="1" dirty="0"/>
              <a:t>B = ∆R 								(5)</a:t>
            </a:r>
          </a:p>
          <a:p>
            <a:pPr marL="868680" lvl="1" indent="-283464">
              <a:lnSpc>
                <a:spcPct val="110000"/>
              </a:lnSpc>
              <a:buFont typeface="Wingdings 2"/>
              <a:buChar char=""/>
              <a:defRPr/>
            </a:pPr>
            <a:r>
              <a:rPr lang="fr-FR" sz="2800" b="1" dirty="0"/>
              <a:t>avec Md: la demande de monnaie; Ms: l’offre de monnaie; P: niveau des prix; Y: revenu national; C: contreparties internes de la base monétaire; R: réserves extérieures nettes; P*: niveau étrangers; B: solde de la balance des paiements; k est l’inverse de la vitesse de circulation-revenu de la monnaie; m est l’inverse du coefficient de réserves appliqué par les banques de second rang.</a:t>
            </a:r>
          </a:p>
        </p:txBody>
      </p:sp>
      <p:sp>
        <p:nvSpPr>
          <p:cNvPr id="4" name="Espace réservé du numéro de diapositive 3"/>
          <p:cNvSpPr>
            <a:spLocks noGrp="1"/>
          </p:cNvSpPr>
          <p:nvPr>
            <p:ph type="sldNum" sz="quarter" idx="12"/>
          </p:nvPr>
        </p:nvSpPr>
        <p:spPr/>
        <p:txBody>
          <a:bodyPr/>
          <a:lstStyle/>
          <a:p>
            <a:pPr>
              <a:defRPr/>
            </a:pPr>
            <a:fld id="{4480828E-A57F-4C2E-B3E0-D3A59A06F8D3}" type="slidenum">
              <a:rPr lang="fr-FR"/>
              <a:pPr>
                <a:defRPr/>
              </a:pPr>
              <a:t>81</a:t>
            </a:fld>
            <a:endParaRPr lang="fr-FR" dirty="0"/>
          </a:p>
        </p:txBody>
      </p:sp>
    </p:spTree>
    <p:extLst>
      <p:ext uri="{BB962C8B-B14F-4D97-AF65-F5344CB8AC3E}">
        <p14:creationId xmlns:p14="http://schemas.microsoft.com/office/powerpoint/2010/main" val="165503087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59773" y="290945"/>
            <a:ext cx="11007784" cy="6359237"/>
          </a:xfrm>
        </p:spPr>
        <p:txBody>
          <a:bodyPr>
            <a:noAutofit/>
          </a:bodyPr>
          <a:lstStyle/>
          <a:p>
            <a:pPr marL="868680" lvl="1" indent="-283464">
              <a:buFont typeface="Wingdings 2"/>
              <a:buChar char=""/>
              <a:defRPr/>
            </a:pPr>
            <a:r>
              <a:rPr lang="fr-FR" sz="2400" b="1" dirty="0"/>
              <a:t>La première équation traduit la relation quantitative de la monnaie; la demande de monnaie est stable, proportionnelle au revenu. L’équation (2) traduit l’idée que l’offre de monnaie dépend de la contrepartie interne (C) et externe (R) de la base monétaire, par le jeu d’un multiplicateur m (inverse du coefficient de réserve appliqué par les banques du fait d’une réglementation ou du respect des normes prudentielles). L’équation (3) reprend l’hypothèse du prix unique: pour un petit pays, c’est le niveau des prix internationaux qui s’applique, par simple conversion au taux de change en vigueur. L’équation (4) postule l’existence d’un équilibre sur le marché de la monnaie et l’équation (5), qui est une simple identité comptable, énonce que le solde de la balance globale des paiements est égal à la variation des réserves de change.</a:t>
            </a:r>
          </a:p>
        </p:txBody>
      </p:sp>
      <p:sp>
        <p:nvSpPr>
          <p:cNvPr id="4" name="Espace réservé du numéro de diapositive 3"/>
          <p:cNvSpPr>
            <a:spLocks noGrp="1"/>
          </p:cNvSpPr>
          <p:nvPr>
            <p:ph type="sldNum" sz="quarter" idx="12"/>
          </p:nvPr>
        </p:nvSpPr>
        <p:spPr/>
        <p:txBody>
          <a:bodyPr/>
          <a:lstStyle/>
          <a:p>
            <a:pPr>
              <a:defRPr/>
            </a:pPr>
            <a:fld id="{5F8AF694-4191-402D-9BE4-A765E18D0C19}" type="slidenum">
              <a:rPr lang="fr-FR"/>
              <a:pPr>
                <a:defRPr/>
              </a:pPr>
              <a:t>82</a:t>
            </a:fld>
            <a:endParaRPr lang="fr-FR" dirty="0"/>
          </a:p>
        </p:txBody>
      </p:sp>
    </p:spTree>
    <p:extLst>
      <p:ext uri="{BB962C8B-B14F-4D97-AF65-F5344CB8AC3E}">
        <p14:creationId xmlns:p14="http://schemas.microsoft.com/office/powerpoint/2010/main" val="249178251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07818" y="228600"/>
            <a:ext cx="11658600" cy="6473536"/>
          </a:xfrm>
        </p:spPr>
        <p:txBody>
          <a:bodyPr>
            <a:noAutofit/>
          </a:bodyPr>
          <a:lstStyle/>
          <a:p>
            <a:pPr marL="548640" indent="-411480">
              <a:lnSpc>
                <a:spcPct val="100000"/>
              </a:lnSpc>
              <a:buClr>
                <a:schemeClr val="tx1">
                  <a:shade val="95000"/>
                </a:schemeClr>
              </a:buClr>
              <a:buFont typeface="Wingdings 2"/>
              <a:buChar char=""/>
              <a:defRPr/>
            </a:pPr>
            <a:r>
              <a:rPr lang="fr-FR" sz="3200" b="1" dirty="0"/>
              <a:t>Ceci permet d’écrire la relation souhaitée entre la création de monétaire et le niveau des réserves (en situation de taux de change fixe):</a:t>
            </a:r>
          </a:p>
          <a:p>
            <a:pPr marL="548640" indent="-411480">
              <a:lnSpc>
                <a:spcPct val="100000"/>
              </a:lnSpc>
              <a:buClr>
                <a:schemeClr val="tx1">
                  <a:shade val="95000"/>
                </a:schemeClr>
              </a:buClr>
              <a:buFont typeface="Wingdings 2"/>
              <a:buChar char=""/>
              <a:defRPr/>
            </a:pPr>
            <a:r>
              <a:rPr lang="fr-FR" sz="3200" b="1" dirty="0"/>
              <a:t>R = (k/m).</a:t>
            </a:r>
            <a:r>
              <a:rPr lang="fr-FR" sz="3200" b="1" dirty="0" err="1"/>
              <a:t>eP</a:t>
            </a:r>
            <a:r>
              <a:rPr lang="fr-FR" sz="3200" b="1" dirty="0"/>
              <a:t>*Y – C 					(6)</a:t>
            </a:r>
          </a:p>
          <a:p>
            <a:pPr marL="548640" indent="-411480">
              <a:lnSpc>
                <a:spcPct val="100000"/>
              </a:lnSpc>
              <a:buClr>
                <a:schemeClr val="tx1">
                  <a:shade val="95000"/>
                </a:schemeClr>
              </a:buClr>
              <a:buFont typeface="Wingdings 2"/>
              <a:buChar char=""/>
              <a:defRPr/>
            </a:pPr>
            <a:r>
              <a:rPr lang="fr-FR" sz="3200" b="1" dirty="0"/>
              <a:t>Le niveau des réserves , et donc le solde de la BP, en taux de change fixes et à niveau de revenu fixe (à court terme) ne dépend que du niveau de crédit interne accordé par la banque centrale (en supposant fixes les coefficient k et m). Dans cette optique, tout déséquilibre de BP a donc son origine dans un excès d’offre de monnaie.</a:t>
            </a:r>
          </a:p>
        </p:txBody>
      </p:sp>
      <p:sp>
        <p:nvSpPr>
          <p:cNvPr id="4" name="Espace réservé du numéro de diapositive 3"/>
          <p:cNvSpPr>
            <a:spLocks noGrp="1"/>
          </p:cNvSpPr>
          <p:nvPr>
            <p:ph type="sldNum" sz="quarter" idx="12"/>
          </p:nvPr>
        </p:nvSpPr>
        <p:spPr/>
        <p:txBody>
          <a:bodyPr/>
          <a:lstStyle/>
          <a:p>
            <a:pPr>
              <a:defRPr/>
            </a:pPr>
            <a:fld id="{8726D071-F4C9-4120-9A83-1B0B3197B00B}" type="slidenum">
              <a:rPr lang="fr-FR"/>
              <a:pPr>
                <a:defRPr/>
              </a:pPr>
              <a:t>83</a:t>
            </a:fld>
            <a:endParaRPr lang="fr-FR" dirty="0"/>
          </a:p>
        </p:txBody>
      </p:sp>
    </p:spTree>
    <p:extLst>
      <p:ext uri="{BB962C8B-B14F-4D97-AF65-F5344CB8AC3E}">
        <p14:creationId xmlns:p14="http://schemas.microsoft.com/office/powerpoint/2010/main" val="51356898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11727" y="218209"/>
            <a:ext cx="11450782" cy="6442364"/>
          </a:xfrm>
        </p:spPr>
        <p:txBody>
          <a:bodyPr>
            <a:normAutofit/>
          </a:bodyPr>
          <a:lstStyle/>
          <a:p>
            <a:pPr marL="548640" indent="-411480">
              <a:buClr>
                <a:schemeClr val="tx1">
                  <a:shade val="95000"/>
                </a:schemeClr>
              </a:buClr>
              <a:buFont typeface="Wingdings 2"/>
              <a:buChar char=""/>
              <a:defRPr/>
            </a:pPr>
            <a:r>
              <a:rPr lang="fr-FR" sz="3200" b="1" dirty="0"/>
              <a:t>Il en résulte que toute expansion du crédit intérieur se traduit par une diminution du niveau des avoirs extérieurs nets. Si l’offre de monnaie est supérieure à ce que les agents souhaitent détenir sous forme liquide, l’excédent sera utilisé pour acheter des biens importés (puisque la production, à court terme, est fixe, surtout sous l’hypothèse de plein-emploi) ou pour faire des placements à l’étranger (dans la mesure où le marché financier interne ne permet pas de réaliser de tels placements).</a:t>
            </a:r>
          </a:p>
        </p:txBody>
      </p:sp>
      <p:sp>
        <p:nvSpPr>
          <p:cNvPr id="4" name="Espace réservé du numéro de diapositive 3"/>
          <p:cNvSpPr>
            <a:spLocks noGrp="1"/>
          </p:cNvSpPr>
          <p:nvPr>
            <p:ph type="sldNum" sz="quarter" idx="12"/>
          </p:nvPr>
        </p:nvSpPr>
        <p:spPr/>
        <p:txBody>
          <a:bodyPr/>
          <a:lstStyle/>
          <a:p>
            <a:pPr>
              <a:defRPr/>
            </a:pPr>
            <a:fld id="{8CCCA467-F8AE-4CF2-9E34-D1D6B1960589}" type="slidenum">
              <a:rPr lang="fr-FR"/>
              <a:pPr>
                <a:defRPr/>
              </a:pPr>
              <a:t>84</a:t>
            </a:fld>
            <a:endParaRPr lang="fr-FR" dirty="0"/>
          </a:p>
        </p:txBody>
      </p:sp>
    </p:spTree>
    <p:extLst>
      <p:ext uri="{BB962C8B-B14F-4D97-AF65-F5344CB8AC3E}">
        <p14:creationId xmlns:p14="http://schemas.microsoft.com/office/powerpoint/2010/main" val="281160494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87036" y="280555"/>
            <a:ext cx="11752119" cy="6431972"/>
          </a:xfrm>
        </p:spPr>
        <p:txBody>
          <a:bodyPr>
            <a:noAutofit/>
          </a:bodyPr>
          <a:lstStyle/>
          <a:p>
            <a:pPr marL="548640" indent="-411480">
              <a:lnSpc>
                <a:spcPct val="100000"/>
              </a:lnSpc>
              <a:buClr>
                <a:schemeClr val="tx1">
                  <a:shade val="95000"/>
                </a:schemeClr>
              </a:buClr>
              <a:buFont typeface="Wingdings 2"/>
              <a:buChar char=""/>
              <a:defRPr/>
            </a:pPr>
            <a:r>
              <a:rPr lang="fr-FR" sz="3200" b="1" dirty="0"/>
              <a:t>Dans une version plus complexe du modèle, on fait intervenir une demande accrue de biens locaux résultant de l’excès de monnaie, demande qui se traduirait par un processus inflationniste du fait de la fixité de l’offre, et partant par une perte de compétitivité débouchant sur un déséquilibre de la balance commerciale (effets indirects).</a:t>
            </a:r>
          </a:p>
          <a:p>
            <a:pPr marL="548640" indent="-411480">
              <a:lnSpc>
                <a:spcPct val="100000"/>
              </a:lnSpc>
              <a:buClr>
                <a:schemeClr val="tx1">
                  <a:shade val="95000"/>
                </a:schemeClr>
              </a:buClr>
              <a:buFont typeface="Wingdings 2"/>
              <a:buChar char=""/>
              <a:defRPr/>
            </a:pPr>
            <a:r>
              <a:rPr lang="fr-FR" sz="3200" b="1" dirty="0"/>
              <a:t>Quel que soit le type d’effet retenu, les réserves baisseront jusqu’au moment où le niveau de l’offre de monnaie retrouvera le niveau d’encaisses désirées. Tout déséquilibre extérieur ne serait donc que le symptôme d’un mal profond, d’origine monétaire.</a:t>
            </a:r>
          </a:p>
        </p:txBody>
      </p:sp>
      <p:sp>
        <p:nvSpPr>
          <p:cNvPr id="4" name="Espace réservé du numéro de diapositive 3"/>
          <p:cNvSpPr>
            <a:spLocks noGrp="1"/>
          </p:cNvSpPr>
          <p:nvPr>
            <p:ph type="sldNum" sz="quarter" idx="12"/>
          </p:nvPr>
        </p:nvSpPr>
        <p:spPr/>
        <p:txBody>
          <a:bodyPr/>
          <a:lstStyle/>
          <a:p>
            <a:pPr>
              <a:defRPr/>
            </a:pPr>
            <a:fld id="{F436C547-C921-48F1-A368-08EBE938E5C0}" type="slidenum">
              <a:rPr lang="fr-FR"/>
              <a:pPr>
                <a:defRPr/>
              </a:pPr>
              <a:t>85</a:t>
            </a:fld>
            <a:endParaRPr lang="fr-FR" dirty="0"/>
          </a:p>
        </p:txBody>
      </p:sp>
    </p:spTree>
    <p:extLst>
      <p:ext uri="{BB962C8B-B14F-4D97-AF65-F5344CB8AC3E}">
        <p14:creationId xmlns:p14="http://schemas.microsoft.com/office/powerpoint/2010/main" val="227700754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55865" y="197427"/>
            <a:ext cx="11949544" cy="6400800"/>
          </a:xfrm>
        </p:spPr>
        <p:txBody>
          <a:bodyPr>
            <a:noAutofit/>
          </a:bodyPr>
          <a:lstStyle/>
          <a:p>
            <a:pPr marL="548640" indent="-411480">
              <a:buClr>
                <a:schemeClr val="tx1">
                  <a:shade val="95000"/>
                </a:schemeClr>
              </a:buClr>
              <a:buFont typeface="Wingdings 2"/>
              <a:buChar char=""/>
              <a:defRPr/>
            </a:pPr>
            <a:r>
              <a:rPr lang="fr-FR" sz="2800" b="1" dirty="0"/>
              <a:t>Le rétablissement de l’équilibre de la BP passe donc alors par la réduction du crédit intérieur: crédit à l’Etat et crédit à l’économie. Dans un premier temps, il sera donc préconiser de réduire le financement monétaire de l’Etat (ce qui élimine aussi un éventuel effet d’éviction du secteur privé de l’accès aux financements), et si cela s’avère insuffisant, de réduire aussi le crédit à l’économie. Ce dernier objectif peut s’atteindre de diverses manières, soit par plafonnement de la progression des crédits, soit par le jeu du taux d’intérêt: on préconise ainsi fréquemment le rétablissement de taux d’intérêt positifs, dans le double but de réduire le crédit et de stimuler l’épargne, supposée sensible au taux d’intérêt (</a:t>
            </a:r>
            <a:r>
              <a:rPr lang="fr-FR" sz="2800" b="1" dirty="0">
                <a:solidFill>
                  <a:srgbClr val="61FFA8"/>
                </a:solidFill>
              </a:rPr>
              <a:t>libéralisation financière</a:t>
            </a:r>
            <a:r>
              <a:rPr lang="fr-FR" sz="2800" b="1" dirty="0"/>
              <a:t>).</a:t>
            </a:r>
          </a:p>
        </p:txBody>
      </p:sp>
      <p:sp>
        <p:nvSpPr>
          <p:cNvPr id="4" name="Espace réservé du numéro de diapositive 3"/>
          <p:cNvSpPr>
            <a:spLocks noGrp="1"/>
          </p:cNvSpPr>
          <p:nvPr>
            <p:ph type="sldNum" sz="quarter" idx="12"/>
          </p:nvPr>
        </p:nvSpPr>
        <p:spPr/>
        <p:txBody>
          <a:bodyPr/>
          <a:lstStyle/>
          <a:p>
            <a:pPr>
              <a:defRPr/>
            </a:pPr>
            <a:fld id="{971358A3-9369-44A7-8A83-ECF9A1C96DBD}" type="slidenum">
              <a:rPr lang="fr-FR"/>
              <a:pPr>
                <a:defRPr/>
              </a:pPr>
              <a:t>86</a:t>
            </a:fld>
            <a:endParaRPr lang="fr-FR" dirty="0"/>
          </a:p>
        </p:txBody>
      </p:sp>
    </p:spTree>
    <p:extLst>
      <p:ext uri="{BB962C8B-B14F-4D97-AF65-F5344CB8AC3E}">
        <p14:creationId xmlns:p14="http://schemas.microsoft.com/office/powerpoint/2010/main" val="312530270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13795" y="173183"/>
            <a:ext cx="10353761" cy="782782"/>
          </a:xfrm>
        </p:spPr>
        <p:txBody>
          <a:bodyPr>
            <a:normAutofit/>
          </a:bodyPr>
          <a:lstStyle/>
          <a:p>
            <a:pPr>
              <a:defRPr/>
            </a:pPr>
            <a:r>
              <a:rPr lang="fr-FR" dirty="0">
                <a:solidFill>
                  <a:srgbClr val="FFC000"/>
                </a:solidFill>
              </a:rPr>
              <a:t>V.2 - L’approche de l’absorption (AA)</a:t>
            </a:r>
          </a:p>
        </p:txBody>
      </p:sp>
      <p:sp>
        <p:nvSpPr>
          <p:cNvPr id="122883" name="Espace réservé du contenu 2"/>
          <p:cNvSpPr>
            <a:spLocks noGrp="1"/>
          </p:cNvSpPr>
          <p:nvPr>
            <p:ph idx="1"/>
          </p:nvPr>
        </p:nvSpPr>
        <p:spPr>
          <a:xfrm>
            <a:off x="228600" y="1205345"/>
            <a:ext cx="11038957" cy="5382491"/>
          </a:xfrm>
        </p:spPr>
        <p:txBody>
          <a:bodyPr>
            <a:normAutofit/>
          </a:bodyPr>
          <a:lstStyle/>
          <a:p>
            <a:r>
              <a:rPr lang="fr-FR" sz="3200" b="1" dirty="0"/>
              <a:t>L’approche en termes d’absorption, d’origine keynésienne, correspond à la situation d’une économie en situation de plein-emploi, où l’inflation résulte d’un excès de revenus distribués. En simplifiant à l’extrême, on peut écrire que le solde de la balance courante (assimilée à la balance des B&amp;S) est égal à la différence entre le PIB et l’absorption, définie comme la somme de l’investissement et de la consommation.</a:t>
            </a:r>
          </a:p>
        </p:txBody>
      </p:sp>
      <p:sp>
        <p:nvSpPr>
          <p:cNvPr id="4" name="Espace réservé du numéro de diapositive 3"/>
          <p:cNvSpPr>
            <a:spLocks noGrp="1"/>
          </p:cNvSpPr>
          <p:nvPr>
            <p:ph type="sldNum" sz="quarter" idx="12"/>
          </p:nvPr>
        </p:nvSpPr>
        <p:spPr/>
        <p:txBody>
          <a:bodyPr/>
          <a:lstStyle/>
          <a:p>
            <a:pPr>
              <a:defRPr/>
            </a:pPr>
            <a:fld id="{978A7D72-94A5-4044-85D7-797E63F508E2}" type="slidenum">
              <a:rPr lang="fr-FR"/>
              <a:pPr>
                <a:defRPr/>
              </a:pPr>
              <a:t>87</a:t>
            </a:fld>
            <a:endParaRPr lang="fr-FR" dirty="0"/>
          </a:p>
        </p:txBody>
      </p:sp>
    </p:spTree>
    <p:extLst>
      <p:ext uri="{BB962C8B-B14F-4D97-AF65-F5344CB8AC3E}">
        <p14:creationId xmlns:p14="http://schemas.microsoft.com/office/powerpoint/2010/main" val="262880653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Espace réservé du contenu 2"/>
          <p:cNvSpPr>
            <a:spLocks noGrp="1"/>
          </p:cNvSpPr>
          <p:nvPr>
            <p:ph idx="1"/>
          </p:nvPr>
        </p:nvSpPr>
        <p:spPr>
          <a:xfrm>
            <a:off x="228600" y="322118"/>
            <a:ext cx="11772900" cy="6380018"/>
          </a:xfrm>
        </p:spPr>
        <p:txBody>
          <a:bodyPr>
            <a:normAutofit/>
          </a:bodyPr>
          <a:lstStyle/>
          <a:p>
            <a:r>
              <a:rPr lang="fr-FR" sz="3600" b="1" dirty="0"/>
              <a:t>Soit:</a:t>
            </a:r>
          </a:p>
          <a:p>
            <a:r>
              <a:rPr lang="fr-FR" sz="3600" b="1" dirty="0"/>
              <a:t>Y + M = C + G + I + X 				(7)</a:t>
            </a:r>
          </a:p>
          <a:p>
            <a:r>
              <a:rPr lang="fr-FR" sz="3600" b="1" dirty="0"/>
              <a:t>C + G + I = A 						(8)</a:t>
            </a:r>
          </a:p>
          <a:p>
            <a:r>
              <a:rPr lang="fr-FR" sz="3600" b="1" dirty="0"/>
              <a:t>B = X-M = Y-A 						(9)</a:t>
            </a:r>
          </a:p>
          <a:p>
            <a:r>
              <a:rPr lang="fr-FR" sz="3600" b="1" dirty="0"/>
              <a:t>avec Y: PIB; M: importations; C: consommation privée; G: consommation publique; I: investissement; X: exportations; B: solde de la balance des B&amp;S.</a:t>
            </a:r>
          </a:p>
        </p:txBody>
      </p:sp>
      <p:sp>
        <p:nvSpPr>
          <p:cNvPr id="4" name="Espace réservé du numéro de diapositive 3"/>
          <p:cNvSpPr>
            <a:spLocks noGrp="1"/>
          </p:cNvSpPr>
          <p:nvPr>
            <p:ph type="sldNum" sz="quarter" idx="12"/>
          </p:nvPr>
        </p:nvSpPr>
        <p:spPr/>
        <p:txBody>
          <a:bodyPr/>
          <a:lstStyle/>
          <a:p>
            <a:pPr>
              <a:defRPr/>
            </a:pPr>
            <a:fld id="{164D1D3A-FA3D-4817-9257-904AD930EBFD}" type="slidenum">
              <a:rPr lang="fr-FR"/>
              <a:pPr>
                <a:defRPr/>
              </a:pPr>
              <a:t>88</a:t>
            </a:fld>
            <a:endParaRPr lang="fr-FR" dirty="0"/>
          </a:p>
        </p:txBody>
      </p:sp>
    </p:spTree>
    <p:extLst>
      <p:ext uri="{BB962C8B-B14F-4D97-AF65-F5344CB8AC3E}">
        <p14:creationId xmlns:p14="http://schemas.microsoft.com/office/powerpoint/2010/main" val="236536816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80554" y="238991"/>
            <a:ext cx="11606645" cy="6431973"/>
          </a:xfrm>
        </p:spPr>
        <p:txBody>
          <a:bodyPr>
            <a:noAutofit/>
          </a:bodyPr>
          <a:lstStyle/>
          <a:p>
            <a:pPr marL="548640" indent="-411480">
              <a:lnSpc>
                <a:spcPct val="100000"/>
              </a:lnSpc>
              <a:buClr>
                <a:schemeClr val="tx1">
                  <a:shade val="95000"/>
                </a:schemeClr>
              </a:buClr>
              <a:buFont typeface="Wingdings 2"/>
              <a:buChar char=""/>
              <a:defRPr/>
            </a:pPr>
            <a:r>
              <a:rPr lang="fr-FR" sz="3200" b="1" dirty="0"/>
              <a:t>L’équation (7) présente le déficit extérieur comme le simple reflet du déséquilibre intérieur, caractérisé par un excès d’absorption par rapport à la production: la fixation d’un niveau trop élevé de consommation privée (C) ou publique (G) ou de l’investissement (du fait, par exemple, de taux d’intérêts réels trop bas) conduira à un niveau de PIB élevé, et donc (en admettant une proportionnalité au moins approximative entre Y et M) à un niveau d’importations trop élevé par rapport aux exportations, considérées comme exogènes et fixes à court terme.</a:t>
            </a:r>
          </a:p>
        </p:txBody>
      </p:sp>
      <p:sp>
        <p:nvSpPr>
          <p:cNvPr id="4" name="Espace réservé du numéro de diapositive 3"/>
          <p:cNvSpPr>
            <a:spLocks noGrp="1"/>
          </p:cNvSpPr>
          <p:nvPr>
            <p:ph type="sldNum" sz="quarter" idx="12"/>
          </p:nvPr>
        </p:nvSpPr>
        <p:spPr/>
        <p:txBody>
          <a:bodyPr/>
          <a:lstStyle/>
          <a:p>
            <a:pPr>
              <a:defRPr/>
            </a:pPr>
            <a:fld id="{0DE0A36A-D04E-4907-A2D7-E9FE4D0BA17D}" type="slidenum">
              <a:rPr lang="fr-FR"/>
              <a:pPr>
                <a:defRPr/>
              </a:pPr>
              <a:t>89</a:t>
            </a:fld>
            <a:endParaRPr lang="fr-FR" dirty="0"/>
          </a:p>
        </p:txBody>
      </p:sp>
    </p:spTree>
    <p:extLst>
      <p:ext uri="{BB962C8B-B14F-4D97-AF65-F5344CB8AC3E}">
        <p14:creationId xmlns:p14="http://schemas.microsoft.com/office/powerpoint/2010/main" val="207263892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5" name="Espace réservé du contenu 2"/>
          <p:cNvSpPr>
            <a:spLocks noGrp="1"/>
          </p:cNvSpPr>
          <p:nvPr>
            <p:ph idx="1"/>
          </p:nvPr>
        </p:nvSpPr>
        <p:spPr>
          <a:xfrm>
            <a:off x="913795" y="207818"/>
            <a:ext cx="10353762" cy="6577446"/>
          </a:xfrm>
        </p:spPr>
        <p:txBody>
          <a:bodyPr>
            <a:normAutofit/>
          </a:bodyPr>
          <a:lstStyle/>
          <a:p>
            <a:r>
              <a:rPr lang="fr-FR" sz="3600" b="1" dirty="0"/>
              <a:t>Les deux analyses précédentes se rejoignent pour désigner comme origine principale du déséquilibre externe le financement monétaire du déficit budgétaire, dès lors que l’on tient acquis que le crédit au secteur privé, de même que l’investissement privé génèrent, à terme, des contreparties réelles qui éviteront l’élargissement des déséquilibres.</a:t>
            </a:r>
          </a:p>
        </p:txBody>
      </p:sp>
      <p:sp>
        <p:nvSpPr>
          <p:cNvPr id="4" name="Espace réservé du numéro de diapositive 3"/>
          <p:cNvSpPr>
            <a:spLocks noGrp="1"/>
          </p:cNvSpPr>
          <p:nvPr>
            <p:ph type="sldNum" sz="quarter" idx="12"/>
          </p:nvPr>
        </p:nvSpPr>
        <p:spPr/>
        <p:txBody>
          <a:bodyPr/>
          <a:lstStyle/>
          <a:p>
            <a:pPr>
              <a:defRPr/>
            </a:pPr>
            <a:fld id="{A823565F-57E0-4914-B051-E530805EE828}" type="slidenum">
              <a:rPr lang="fr-FR"/>
              <a:pPr>
                <a:defRPr/>
              </a:pPr>
              <a:t>90</a:t>
            </a:fld>
            <a:endParaRPr lang="fr-FR" dirty="0"/>
          </a:p>
        </p:txBody>
      </p:sp>
    </p:spTree>
    <p:extLst>
      <p:ext uri="{BB962C8B-B14F-4D97-AF65-F5344CB8AC3E}">
        <p14:creationId xmlns:p14="http://schemas.microsoft.com/office/powerpoint/2010/main" val="412945453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87036" y="135082"/>
            <a:ext cx="11710555" cy="741218"/>
          </a:xfrm>
        </p:spPr>
        <p:txBody>
          <a:bodyPr>
            <a:normAutofit fontScale="90000"/>
          </a:bodyPr>
          <a:lstStyle/>
          <a:p>
            <a:pPr>
              <a:defRPr/>
            </a:pPr>
            <a:r>
              <a:rPr lang="fr-FR" dirty="0">
                <a:solidFill>
                  <a:srgbClr val="FFC000"/>
                </a:solidFill>
              </a:rPr>
              <a:t>V.3 - Taux de change d’équilibre et stratégies d’ouverture</a:t>
            </a:r>
          </a:p>
        </p:txBody>
      </p:sp>
      <p:sp>
        <p:nvSpPr>
          <p:cNvPr id="3" name="Espace réservé du contenu 2"/>
          <p:cNvSpPr>
            <a:spLocks noGrp="1"/>
          </p:cNvSpPr>
          <p:nvPr>
            <p:ph idx="1"/>
          </p:nvPr>
        </p:nvSpPr>
        <p:spPr>
          <a:xfrm>
            <a:off x="187036" y="987136"/>
            <a:ext cx="11710555" cy="5715000"/>
          </a:xfrm>
        </p:spPr>
        <p:txBody>
          <a:bodyPr>
            <a:normAutofit/>
          </a:bodyPr>
          <a:lstStyle/>
          <a:p>
            <a:pPr marL="548640" indent="-411480">
              <a:lnSpc>
                <a:spcPct val="100000"/>
              </a:lnSpc>
              <a:buClr>
                <a:schemeClr val="tx1">
                  <a:shade val="95000"/>
                </a:schemeClr>
              </a:buClr>
              <a:buFont typeface="Wingdings 2"/>
              <a:buChar char=""/>
              <a:defRPr/>
            </a:pPr>
            <a:r>
              <a:rPr lang="fr-FR" sz="2800" b="1" dirty="0"/>
              <a:t>Fondamentalement, l’approche du taux de change repose sur la théorie de la parité des pouvoirs d’achat (PPA), qui énonce que le taux de change d’équilibre est égal au rapport entre les niveaux de prix d’un panier de biens ‘’représentatifs’’ dans les deux économies considérées. Soit:</a:t>
            </a:r>
          </a:p>
          <a:p>
            <a:pPr marL="548640" indent="-411480">
              <a:lnSpc>
                <a:spcPct val="100000"/>
              </a:lnSpc>
              <a:buClr>
                <a:schemeClr val="tx1">
                  <a:shade val="95000"/>
                </a:schemeClr>
              </a:buClr>
              <a:buFont typeface="Wingdings 2"/>
              <a:buChar char=""/>
              <a:defRPr/>
            </a:pPr>
            <a:r>
              <a:rPr lang="fr-FR" sz="3200" b="1" dirty="0"/>
              <a:t>P = </a:t>
            </a:r>
            <a:r>
              <a:rPr lang="fr-FR" sz="3200" b="1" dirty="0" err="1"/>
              <a:t>eP</a:t>
            </a:r>
            <a:r>
              <a:rPr lang="fr-FR" sz="3200" b="1" dirty="0"/>
              <a:t>* 								(10)</a:t>
            </a:r>
          </a:p>
          <a:p>
            <a:pPr marL="548640" indent="-411480">
              <a:lnSpc>
                <a:spcPct val="100000"/>
              </a:lnSpc>
              <a:buClr>
                <a:schemeClr val="tx1">
                  <a:shade val="95000"/>
                </a:schemeClr>
              </a:buClr>
              <a:buFont typeface="Wingdings 2"/>
              <a:buChar char=""/>
              <a:defRPr/>
            </a:pPr>
            <a:r>
              <a:rPr lang="fr-FR" sz="2800" b="1" dirty="0"/>
              <a:t>ou encore sous forme d’accroissement:</a:t>
            </a:r>
          </a:p>
          <a:p>
            <a:pPr marL="548640" indent="-411480">
              <a:lnSpc>
                <a:spcPct val="100000"/>
              </a:lnSpc>
              <a:buClr>
                <a:schemeClr val="tx1">
                  <a:shade val="95000"/>
                </a:schemeClr>
              </a:buClr>
              <a:buFont typeface="Wingdings 2"/>
              <a:buChar char=""/>
              <a:defRPr/>
            </a:pPr>
            <a:r>
              <a:rPr lang="fr-FR" sz="3200" b="1" dirty="0" err="1"/>
              <a:t>dP</a:t>
            </a:r>
            <a:r>
              <a:rPr lang="fr-FR" sz="3200" b="1" dirty="0"/>
              <a:t>/P = de/e + </a:t>
            </a:r>
            <a:r>
              <a:rPr lang="fr-FR" sz="3200" b="1" dirty="0" err="1"/>
              <a:t>dP</a:t>
            </a:r>
            <a:r>
              <a:rPr lang="fr-FR" sz="3200" b="1" dirty="0"/>
              <a:t>*/P* 					(11)</a:t>
            </a:r>
          </a:p>
          <a:p>
            <a:pPr marL="548640" indent="-411480">
              <a:lnSpc>
                <a:spcPct val="100000"/>
              </a:lnSpc>
              <a:buClr>
                <a:schemeClr val="tx1">
                  <a:shade val="95000"/>
                </a:schemeClr>
              </a:buClr>
              <a:buFont typeface="Wingdings 2"/>
              <a:buChar char=""/>
              <a:defRPr/>
            </a:pPr>
            <a:r>
              <a:rPr lang="fr-FR" sz="2800" b="1" dirty="0"/>
              <a:t>avec P: niveau des prix nationaux; P*: niveau des prix étrangers; e: le taux de change (unités de monnaie nationale pour une unité de monnaie étrangère).</a:t>
            </a:r>
          </a:p>
        </p:txBody>
      </p:sp>
      <p:sp>
        <p:nvSpPr>
          <p:cNvPr id="4" name="Espace réservé du numéro de diapositive 3"/>
          <p:cNvSpPr>
            <a:spLocks noGrp="1"/>
          </p:cNvSpPr>
          <p:nvPr>
            <p:ph type="sldNum" sz="quarter" idx="12"/>
          </p:nvPr>
        </p:nvSpPr>
        <p:spPr/>
        <p:txBody>
          <a:bodyPr/>
          <a:lstStyle/>
          <a:p>
            <a:pPr>
              <a:defRPr/>
            </a:pPr>
            <a:fld id="{A6501D4F-F304-40FA-9796-D30E47316577}" type="slidenum">
              <a:rPr lang="fr-FR"/>
              <a:pPr>
                <a:defRPr/>
              </a:pPr>
              <a:t>91</a:t>
            </a:fld>
            <a:endParaRPr lang="fr-FR" dirty="0"/>
          </a:p>
        </p:txBody>
      </p:sp>
    </p:spTree>
    <p:extLst>
      <p:ext uri="{BB962C8B-B14F-4D97-AF65-F5344CB8AC3E}">
        <p14:creationId xmlns:p14="http://schemas.microsoft.com/office/powerpoint/2010/main" val="112573789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Espace réservé du contenu 2"/>
          <p:cNvSpPr>
            <a:spLocks noGrp="1"/>
          </p:cNvSpPr>
          <p:nvPr>
            <p:ph idx="1"/>
          </p:nvPr>
        </p:nvSpPr>
        <p:spPr>
          <a:xfrm>
            <a:off x="913795" y="322117"/>
            <a:ext cx="10353762" cy="6276109"/>
          </a:xfrm>
        </p:spPr>
        <p:txBody>
          <a:bodyPr>
            <a:normAutofit/>
          </a:bodyPr>
          <a:lstStyle/>
          <a:p>
            <a:r>
              <a:rPr lang="fr-FR" sz="3200" b="1" dirty="0"/>
              <a:t>On en déduit un indicateur de distorsion par rapport au taux de change d’équilibre, le taux de change réel e</a:t>
            </a:r>
            <a:r>
              <a:rPr lang="fr-FR" sz="3200" b="1" baseline="-25000" dirty="0"/>
              <a:t>r</a:t>
            </a:r>
            <a:r>
              <a:rPr lang="fr-FR" sz="3200" b="1" dirty="0"/>
              <a:t>:</a:t>
            </a:r>
          </a:p>
          <a:p>
            <a:r>
              <a:rPr lang="fr-FR" sz="3200" b="1" dirty="0"/>
              <a:t>e</a:t>
            </a:r>
            <a:r>
              <a:rPr lang="fr-FR" sz="3200" b="1" baseline="-25000" dirty="0"/>
              <a:t>r</a:t>
            </a:r>
            <a:r>
              <a:rPr lang="fr-FR" sz="3200" b="1" dirty="0"/>
              <a:t> = P/</a:t>
            </a:r>
            <a:r>
              <a:rPr lang="fr-FR" sz="3200" b="1" dirty="0" err="1"/>
              <a:t>eP</a:t>
            </a:r>
            <a:r>
              <a:rPr lang="fr-FR" sz="3200" b="1" dirty="0"/>
              <a:t>* 						(12)</a:t>
            </a:r>
          </a:p>
          <a:p>
            <a:r>
              <a:rPr lang="fr-FR" sz="3200" b="1" dirty="0"/>
              <a:t>Si l’évolution des prix nationaux est supérieure à celle des prix étrangers corrigés par le taux de change (perte de compétitivité), le taux de change réel s’apprécie: la monnaie nationale est surévaluée.</a:t>
            </a:r>
          </a:p>
        </p:txBody>
      </p:sp>
      <p:sp>
        <p:nvSpPr>
          <p:cNvPr id="4" name="Espace réservé du numéro de diapositive 3"/>
          <p:cNvSpPr>
            <a:spLocks noGrp="1"/>
          </p:cNvSpPr>
          <p:nvPr>
            <p:ph type="sldNum" sz="quarter" idx="12"/>
          </p:nvPr>
        </p:nvSpPr>
        <p:spPr/>
        <p:txBody>
          <a:bodyPr/>
          <a:lstStyle/>
          <a:p>
            <a:pPr>
              <a:defRPr/>
            </a:pPr>
            <a:fld id="{99E40E5D-D3C7-4F30-A960-6DD4B1984177}" type="slidenum">
              <a:rPr lang="fr-FR"/>
              <a:pPr>
                <a:defRPr/>
              </a:pPr>
              <a:t>92</a:t>
            </a:fld>
            <a:endParaRPr lang="fr-FR" dirty="0"/>
          </a:p>
        </p:txBody>
      </p:sp>
    </p:spTree>
    <p:extLst>
      <p:ext uri="{BB962C8B-B14F-4D97-AF65-F5344CB8AC3E}">
        <p14:creationId xmlns:p14="http://schemas.microsoft.com/office/powerpoint/2010/main" val="124747456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76645" y="290945"/>
            <a:ext cx="11700164" cy="6452755"/>
          </a:xfrm>
        </p:spPr>
        <p:txBody>
          <a:bodyPr>
            <a:normAutofit/>
          </a:bodyPr>
          <a:lstStyle/>
          <a:p>
            <a:pPr marL="548640" indent="-411480">
              <a:lnSpc>
                <a:spcPct val="100000"/>
              </a:lnSpc>
              <a:buClr>
                <a:schemeClr val="tx1">
                  <a:shade val="95000"/>
                </a:schemeClr>
              </a:buClr>
              <a:buFont typeface="Wingdings 2"/>
              <a:buChar char=""/>
              <a:defRPr/>
            </a:pPr>
            <a:r>
              <a:rPr lang="fr-FR" sz="2800" b="1" dirty="0"/>
              <a:t>Cette approche de base reste assez peu opérationnelle, car on ne peut pas considérer que la loi du prix unique s’applique à tous les biens. En réalité, il faut distinguer (au moins) les biens dits ‘’échangeables’’ sur le plan international et ceux qui ne le sont pas (biens domestiques). </a:t>
            </a:r>
          </a:p>
          <a:p>
            <a:pPr marL="548640" indent="-411480">
              <a:lnSpc>
                <a:spcPct val="100000"/>
              </a:lnSpc>
              <a:buClr>
                <a:schemeClr val="tx1">
                  <a:shade val="95000"/>
                </a:schemeClr>
              </a:buClr>
              <a:buFont typeface="Wingdings 2"/>
              <a:buChar char=""/>
              <a:defRPr/>
            </a:pPr>
            <a:r>
              <a:rPr lang="fr-FR" sz="2800" b="1" dirty="0"/>
              <a:t>En effet, si l’on peut admettre que les prix s’unifient, ou, au moins, varient dans le même sens lorsqu’il existe une occurrence possible des produits nationaux avec des produits importés, certains produits sont plus ou moins protégés. Evidemment, des situations intermédiaires sont possibles telle que celles des biens locaux peu substituables, comme les produits alimentaires de base correspondant à des habitudes difficiles à modifier.</a:t>
            </a:r>
          </a:p>
        </p:txBody>
      </p:sp>
      <p:sp>
        <p:nvSpPr>
          <p:cNvPr id="4" name="Espace réservé du numéro de diapositive 3"/>
          <p:cNvSpPr>
            <a:spLocks noGrp="1"/>
          </p:cNvSpPr>
          <p:nvPr>
            <p:ph type="sldNum" sz="quarter" idx="12"/>
          </p:nvPr>
        </p:nvSpPr>
        <p:spPr/>
        <p:txBody>
          <a:bodyPr/>
          <a:lstStyle/>
          <a:p>
            <a:pPr>
              <a:defRPr/>
            </a:pPr>
            <a:fld id="{41C602C8-D9FC-41A5-9CCB-113C72A37C24}" type="slidenum">
              <a:rPr lang="fr-FR"/>
              <a:pPr>
                <a:defRPr/>
              </a:pPr>
              <a:t>93</a:t>
            </a:fld>
            <a:endParaRPr lang="fr-FR" dirty="0"/>
          </a:p>
        </p:txBody>
      </p:sp>
    </p:spTree>
    <p:extLst>
      <p:ext uri="{BB962C8B-B14F-4D97-AF65-F5344CB8AC3E}">
        <p14:creationId xmlns:p14="http://schemas.microsoft.com/office/powerpoint/2010/main" val="301086391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45472" y="394855"/>
            <a:ext cx="11835245" cy="6276109"/>
          </a:xfrm>
        </p:spPr>
        <p:txBody>
          <a:bodyPr>
            <a:normAutofit/>
          </a:bodyPr>
          <a:lstStyle/>
          <a:p>
            <a:pPr marL="548640" indent="-411480">
              <a:buClr>
                <a:schemeClr val="tx1">
                  <a:shade val="95000"/>
                </a:schemeClr>
              </a:buClr>
              <a:buFont typeface="Wingdings 2"/>
              <a:buChar char=""/>
              <a:defRPr/>
            </a:pPr>
            <a:r>
              <a:rPr lang="fr-FR" sz="3200" b="1" dirty="0"/>
              <a:t>On peut montrer alors que le taux de change réel se présente comme un rapport entre les prix relatifs des biens échangeables (</a:t>
            </a:r>
            <a:r>
              <a:rPr lang="fr-FR" sz="3200" b="1" dirty="0" err="1"/>
              <a:t>bei</a:t>
            </a:r>
            <a:r>
              <a:rPr lang="fr-FR" sz="3200" b="1" dirty="0"/>
              <a:t>) et domestiques (</a:t>
            </a:r>
            <a:r>
              <a:rPr lang="fr-FR" sz="3200" b="1" dirty="0" err="1"/>
              <a:t>bnei</a:t>
            </a:r>
            <a:r>
              <a:rPr lang="fr-FR" sz="3200" b="1" dirty="0"/>
              <a:t>) des pays qui participent à l’échange, ce qui permet d’éviter les difficultés habituelles de mesures des taux de change réel (et a d’ailleurs conduit le FMI à modifier ses modes de calculs pour les pays africains, intégrant maintenant en partie les prix et taux de change des pays concurrents dans l’échange international).</a:t>
            </a:r>
          </a:p>
        </p:txBody>
      </p:sp>
      <p:sp>
        <p:nvSpPr>
          <p:cNvPr id="4" name="Espace réservé du numéro de diapositive 3"/>
          <p:cNvSpPr>
            <a:spLocks noGrp="1"/>
          </p:cNvSpPr>
          <p:nvPr>
            <p:ph type="sldNum" sz="quarter" idx="12"/>
          </p:nvPr>
        </p:nvSpPr>
        <p:spPr/>
        <p:txBody>
          <a:bodyPr/>
          <a:lstStyle/>
          <a:p>
            <a:pPr>
              <a:defRPr/>
            </a:pPr>
            <a:fld id="{31BDBC87-C344-4C96-879B-39FBFE0E4DB5}" type="slidenum">
              <a:rPr lang="fr-FR"/>
              <a:pPr>
                <a:defRPr/>
              </a:pPr>
              <a:t>94</a:t>
            </a:fld>
            <a:endParaRPr lang="fr-FR" dirty="0"/>
          </a:p>
        </p:txBody>
      </p:sp>
    </p:spTree>
    <p:extLst>
      <p:ext uri="{BB962C8B-B14F-4D97-AF65-F5344CB8AC3E}">
        <p14:creationId xmlns:p14="http://schemas.microsoft.com/office/powerpoint/2010/main" val="407105104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66254" y="249382"/>
            <a:ext cx="11762509" cy="6400800"/>
          </a:xfrm>
        </p:spPr>
        <p:txBody>
          <a:bodyPr>
            <a:noAutofit/>
          </a:bodyPr>
          <a:lstStyle/>
          <a:p>
            <a:pPr marL="548640" indent="-411480">
              <a:lnSpc>
                <a:spcPct val="100000"/>
              </a:lnSpc>
              <a:buClr>
                <a:schemeClr val="tx1">
                  <a:shade val="95000"/>
                </a:schemeClr>
              </a:buClr>
              <a:buFont typeface="Wingdings 2"/>
              <a:buChar char=""/>
              <a:defRPr/>
            </a:pPr>
            <a:r>
              <a:rPr lang="fr-FR" sz="3500" b="1" dirty="0"/>
              <a:t>e</a:t>
            </a:r>
            <a:r>
              <a:rPr lang="fr-FR" sz="3500" b="1" baseline="-25000" dirty="0"/>
              <a:t>r</a:t>
            </a:r>
            <a:r>
              <a:rPr lang="fr-FR" sz="3500" b="1" dirty="0"/>
              <a:t> = P/P* 							(13)</a:t>
            </a:r>
          </a:p>
          <a:p>
            <a:pPr marL="548640" indent="-411480">
              <a:lnSpc>
                <a:spcPct val="100000"/>
              </a:lnSpc>
              <a:buClr>
                <a:schemeClr val="tx1">
                  <a:shade val="95000"/>
                </a:schemeClr>
              </a:buClr>
              <a:buFont typeface="Wingdings 2"/>
              <a:buChar char=""/>
              <a:defRPr/>
            </a:pPr>
            <a:r>
              <a:rPr lang="fr-FR" sz="3500" b="1" dirty="0"/>
              <a:t>Le niveau général des prix domestique P se décompose en prix des produits échangeables internationalement (niveau </a:t>
            </a:r>
            <a:r>
              <a:rPr lang="fr-FR" sz="3500" b="1" dirty="0" err="1"/>
              <a:t>Pe</a:t>
            </a:r>
            <a:r>
              <a:rPr lang="fr-FR" sz="3500" b="1" dirty="0"/>
              <a:t>) et des biens non échangeables (niveau </a:t>
            </a:r>
            <a:r>
              <a:rPr lang="fr-FR" sz="3500" b="1" dirty="0" err="1"/>
              <a:t>Pn</a:t>
            </a:r>
            <a:r>
              <a:rPr lang="fr-FR" sz="3500" b="1" dirty="0"/>
              <a:t>), affecté des coefficients de pondération a et 1-a respectivement. Soit:</a:t>
            </a:r>
          </a:p>
          <a:p>
            <a:pPr marL="548640" indent="-411480">
              <a:lnSpc>
                <a:spcPct val="100000"/>
              </a:lnSpc>
              <a:buClr>
                <a:schemeClr val="tx1">
                  <a:shade val="95000"/>
                </a:schemeClr>
              </a:buClr>
              <a:buFont typeface="Wingdings 2"/>
              <a:buChar char=""/>
              <a:defRPr/>
            </a:pPr>
            <a:r>
              <a:rPr lang="fr-FR" sz="3500" b="1" dirty="0"/>
              <a:t>P =</a:t>
            </a:r>
            <a:r>
              <a:rPr lang="fr-FR" sz="3500" b="1" dirty="0" err="1"/>
              <a:t>Pe</a:t>
            </a:r>
            <a:r>
              <a:rPr lang="fr-FR" sz="3500" b="1" baseline="30000" dirty="0" err="1"/>
              <a:t>a</a:t>
            </a:r>
            <a:r>
              <a:rPr lang="fr-FR" sz="3500" b="1" dirty="0" err="1"/>
              <a:t>.Pn</a:t>
            </a:r>
            <a:r>
              <a:rPr lang="fr-FR" sz="3500" b="1" baseline="30000" dirty="0"/>
              <a:t>(1-a)</a:t>
            </a:r>
            <a:r>
              <a:rPr lang="fr-FR" sz="3500" b="1" dirty="0"/>
              <a:t> 						(14)</a:t>
            </a:r>
          </a:p>
          <a:p>
            <a:pPr marL="548640" indent="-411480">
              <a:lnSpc>
                <a:spcPct val="100000"/>
              </a:lnSpc>
              <a:buClr>
                <a:schemeClr val="tx1">
                  <a:shade val="95000"/>
                </a:schemeClr>
              </a:buClr>
              <a:buFont typeface="Wingdings 2"/>
              <a:buChar char=""/>
              <a:defRPr/>
            </a:pPr>
            <a:r>
              <a:rPr lang="fr-FR" sz="3500" b="1" dirty="0"/>
              <a:t>d’où, en multipliant et divisant par Pt</a:t>
            </a:r>
            <a:r>
              <a:rPr lang="fr-FR" sz="3500" b="1" baseline="30000" dirty="0"/>
              <a:t>(1-a)</a:t>
            </a:r>
            <a:r>
              <a:rPr lang="fr-FR" sz="3500" b="1" dirty="0"/>
              <a:t> et en écrivant q = </a:t>
            </a:r>
            <a:r>
              <a:rPr lang="fr-FR" sz="3500" b="1" dirty="0" err="1"/>
              <a:t>Pe</a:t>
            </a:r>
            <a:r>
              <a:rPr lang="fr-FR" sz="3500" b="1" dirty="0"/>
              <a:t>/</a:t>
            </a:r>
            <a:r>
              <a:rPr lang="fr-FR" sz="3500" b="1" dirty="0" err="1"/>
              <a:t>Pn</a:t>
            </a:r>
            <a:endParaRPr lang="fr-FR" sz="3500" b="1" dirty="0"/>
          </a:p>
          <a:p>
            <a:pPr marL="548640" indent="-411480">
              <a:lnSpc>
                <a:spcPct val="100000"/>
              </a:lnSpc>
              <a:buClr>
                <a:schemeClr val="tx1">
                  <a:shade val="95000"/>
                </a:schemeClr>
              </a:buClr>
              <a:buFont typeface="Wingdings 2"/>
              <a:buChar char=""/>
              <a:defRPr/>
            </a:pPr>
            <a:r>
              <a:rPr lang="fr-FR" sz="3500" b="1" dirty="0"/>
              <a:t>P = </a:t>
            </a:r>
            <a:r>
              <a:rPr lang="fr-FR" sz="3500" b="1" dirty="0" err="1"/>
              <a:t>Pe</a:t>
            </a:r>
            <a:r>
              <a:rPr lang="fr-FR" sz="3500" b="1" dirty="0"/>
              <a:t>/q</a:t>
            </a:r>
            <a:r>
              <a:rPr lang="fr-FR" sz="3500" b="1" baseline="30000" dirty="0"/>
              <a:t>(1-a)</a:t>
            </a:r>
            <a:r>
              <a:rPr lang="fr-FR" sz="3500" b="1" dirty="0"/>
              <a:t> 						(15)</a:t>
            </a:r>
          </a:p>
        </p:txBody>
      </p:sp>
      <p:sp>
        <p:nvSpPr>
          <p:cNvPr id="4" name="Espace réservé du numéro de diapositive 3"/>
          <p:cNvSpPr>
            <a:spLocks noGrp="1"/>
          </p:cNvSpPr>
          <p:nvPr>
            <p:ph type="sldNum" sz="quarter" idx="12"/>
          </p:nvPr>
        </p:nvSpPr>
        <p:spPr/>
        <p:txBody>
          <a:bodyPr/>
          <a:lstStyle/>
          <a:p>
            <a:pPr>
              <a:defRPr/>
            </a:pPr>
            <a:fld id="{D0796595-1EA3-450E-B255-7EA321175DD9}" type="slidenum">
              <a:rPr lang="fr-FR"/>
              <a:pPr>
                <a:defRPr/>
              </a:pPr>
              <a:t>95</a:t>
            </a:fld>
            <a:endParaRPr lang="fr-FR" dirty="0"/>
          </a:p>
        </p:txBody>
      </p:sp>
    </p:spTree>
    <p:extLst>
      <p:ext uri="{BB962C8B-B14F-4D97-AF65-F5344CB8AC3E}">
        <p14:creationId xmlns:p14="http://schemas.microsoft.com/office/powerpoint/2010/main" val="151467132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90944" y="228599"/>
            <a:ext cx="11668991" cy="6452755"/>
          </a:xfrm>
        </p:spPr>
        <p:txBody>
          <a:bodyPr>
            <a:normAutofit/>
          </a:bodyPr>
          <a:lstStyle/>
          <a:p>
            <a:pPr marL="548640" indent="-411480">
              <a:buClr>
                <a:schemeClr val="tx1">
                  <a:shade val="95000"/>
                </a:schemeClr>
              </a:buClr>
              <a:buFont typeface="Wingdings 2"/>
              <a:buChar char=""/>
              <a:defRPr/>
            </a:pPr>
            <a:r>
              <a:rPr lang="fr-FR" sz="3600" b="1" dirty="0"/>
              <a:t>de même, P* = </a:t>
            </a:r>
            <a:r>
              <a:rPr lang="fr-FR" sz="3600" b="1" dirty="0" err="1"/>
              <a:t>Pe</a:t>
            </a:r>
            <a:r>
              <a:rPr lang="fr-FR" sz="3600" b="1" dirty="0"/>
              <a:t>*/q*</a:t>
            </a:r>
            <a:r>
              <a:rPr lang="fr-FR" sz="3600" b="1" baseline="30000" dirty="0"/>
              <a:t>(1-a)</a:t>
            </a:r>
            <a:r>
              <a:rPr lang="fr-FR" sz="3600" b="1" dirty="0"/>
              <a:t> 					(16)</a:t>
            </a:r>
          </a:p>
          <a:p>
            <a:pPr marL="548640" indent="-411480">
              <a:buClr>
                <a:schemeClr val="tx1">
                  <a:shade val="95000"/>
                </a:schemeClr>
              </a:buClr>
              <a:buFont typeface="Wingdings 2"/>
              <a:buChar char=""/>
              <a:defRPr/>
            </a:pPr>
            <a:r>
              <a:rPr lang="fr-FR" sz="3600" b="1" dirty="0"/>
              <a:t>On obtient ainsi l’expression du taux de change réel en fonction des rapports de prix internes, sous l’hypothèse du prix unique (</a:t>
            </a:r>
            <a:r>
              <a:rPr lang="fr-FR" sz="3600" b="1" dirty="0" err="1"/>
              <a:t>Pe</a:t>
            </a:r>
            <a:r>
              <a:rPr lang="fr-FR" sz="3600" b="1" dirty="0"/>
              <a:t>= </a:t>
            </a:r>
            <a:r>
              <a:rPr lang="fr-FR" sz="3600" b="1" dirty="0" err="1"/>
              <a:t>ePe</a:t>
            </a:r>
            <a:r>
              <a:rPr lang="fr-FR" sz="3600" b="1" dirty="0"/>
              <a:t>*):</a:t>
            </a:r>
          </a:p>
          <a:p>
            <a:pPr marL="548640" indent="-411480">
              <a:buClr>
                <a:schemeClr val="tx1">
                  <a:shade val="95000"/>
                </a:schemeClr>
              </a:buClr>
              <a:buFont typeface="Wingdings 2"/>
              <a:buChar char=""/>
              <a:defRPr/>
            </a:pPr>
            <a:r>
              <a:rPr lang="fr-FR" sz="3600" b="1" dirty="0"/>
              <a:t>e  = [(</a:t>
            </a:r>
            <a:r>
              <a:rPr lang="fr-FR" sz="3600" b="1" dirty="0" err="1"/>
              <a:t>ePe</a:t>
            </a:r>
            <a:r>
              <a:rPr lang="fr-FR" sz="3600" b="1" dirty="0"/>
              <a:t>*/q*</a:t>
            </a:r>
            <a:r>
              <a:rPr lang="fr-FR" sz="3600" b="1" baseline="30000" dirty="0"/>
              <a:t>(1-a)</a:t>
            </a:r>
            <a:r>
              <a:rPr lang="fr-FR" sz="3600" b="1" dirty="0"/>
              <a:t>)/(</a:t>
            </a:r>
            <a:r>
              <a:rPr lang="fr-FR" sz="3600" b="1" dirty="0" err="1"/>
              <a:t>Pe</a:t>
            </a:r>
            <a:r>
              <a:rPr lang="fr-FR" sz="3600" b="1" dirty="0"/>
              <a:t>/q</a:t>
            </a:r>
            <a:r>
              <a:rPr lang="fr-FR" sz="3600" b="1" baseline="30000" dirty="0"/>
              <a:t>(1-a)</a:t>
            </a:r>
            <a:r>
              <a:rPr lang="fr-FR" sz="3600" b="1" dirty="0"/>
              <a:t>)] 				(17)</a:t>
            </a:r>
          </a:p>
          <a:p>
            <a:pPr marL="548640" indent="-411480">
              <a:buClr>
                <a:schemeClr val="tx1">
                  <a:shade val="95000"/>
                </a:schemeClr>
              </a:buClr>
              <a:buFont typeface="Wingdings 2"/>
              <a:buChar char=""/>
              <a:defRPr/>
            </a:pPr>
            <a:r>
              <a:rPr lang="fr-FR" sz="3600" b="1" dirty="0"/>
              <a:t>Éviter la surévaluation externe de la monnaie revient donc à maintenir un rapport adéquat entre prix internes des biens échangeables et non échangeables. </a:t>
            </a:r>
          </a:p>
          <a:p>
            <a:endParaRPr lang="fr-FR" sz="3600" dirty="0"/>
          </a:p>
        </p:txBody>
      </p:sp>
      <p:sp>
        <p:nvSpPr>
          <p:cNvPr id="4" name="Espace réservé du numéro de diapositive 3"/>
          <p:cNvSpPr>
            <a:spLocks noGrp="1"/>
          </p:cNvSpPr>
          <p:nvPr>
            <p:ph type="sldNum" sz="quarter" idx="12"/>
          </p:nvPr>
        </p:nvSpPr>
        <p:spPr/>
        <p:txBody>
          <a:bodyPr/>
          <a:lstStyle/>
          <a:p>
            <a:fld id="{6D22F896-40B5-4ADD-8801-0D06FADFA095}" type="slidenum">
              <a:rPr lang="en-US" smtClean="0"/>
              <a:t>96</a:t>
            </a:fld>
            <a:endParaRPr lang="en-US" dirty="0"/>
          </a:p>
        </p:txBody>
      </p:sp>
    </p:spTree>
    <p:extLst>
      <p:ext uri="{BB962C8B-B14F-4D97-AF65-F5344CB8AC3E}">
        <p14:creationId xmlns:p14="http://schemas.microsoft.com/office/powerpoint/2010/main" val="221402139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13795" y="238991"/>
            <a:ext cx="10353761" cy="865909"/>
          </a:xfrm>
        </p:spPr>
        <p:txBody>
          <a:bodyPr/>
          <a:lstStyle/>
          <a:p>
            <a:pPr>
              <a:defRPr/>
            </a:pPr>
            <a:r>
              <a:rPr lang="fr-FR" dirty="0">
                <a:solidFill>
                  <a:srgbClr val="FF0000"/>
                </a:solidFill>
              </a:rPr>
              <a:t>VI. Conclusion </a:t>
            </a:r>
          </a:p>
        </p:txBody>
      </p:sp>
      <p:sp>
        <p:nvSpPr>
          <p:cNvPr id="3" name="Espace réservé du contenu 2"/>
          <p:cNvSpPr>
            <a:spLocks noGrp="1"/>
          </p:cNvSpPr>
          <p:nvPr>
            <p:ph idx="1"/>
          </p:nvPr>
        </p:nvSpPr>
        <p:spPr>
          <a:xfrm>
            <a:off x="145473" y="1104900"/>
            <a:ext cx="11793682" cy="5514109"/>
          </a:xfrm>
        </p:spPr>
        <p:txBody>
          <a:bodyPr>
            <a:noAutofit/>
          </a:bodyPr>
          <a:lstStyle/>
          <a:p>
            <a:pPr marL="548640" indent="-411480">
              <a:lnSpc>
                <a:spcPct val="100000"/>
              </a:lnSpc>
              <a:buClr>
                <a:schemeClr val="tx1">
                  <a:shade val="95000"/>
                </a:schemeClr>
              </a:buClr>
              <a:buFont typeface="Wingdings 2"/>
              <a:buChar char=""/>
              <a:defRPr/>
            </a:pPr>
            <a:r>
              <a:rPr lang="fr-FR" sz="3000" b="1" dirty="0"/>
              <a:t>La participation à une union monétaire a deux conséquences en matière de politique budgétaire:</a:t>
            </a:r>
          </a:p>
          <a:p>
            <a:pPr marL="594360" indent="-457200">
              <a:lnSpc>
                <a:spcPct val="100000"/>
              </a:lnSpc>
              <a:buClr>
                <a:schemeClr val="tx1">
                  <a:shade val="95000"/>
                </a:schemeClr>
              </a:buClr>
              <a:buFont typeface="Wingdings" panose="05000000000000000000" pitchFamily="2" charset="2"/>
              <a:buChar char="Ø"/>
              <a:defRPr/>
            </a:pPr>
            <a:r>
              <a:rPr lang="fr-FR" sz="3000" b="1" dirty="0">
                <a:solidFill>
                  <a:srgbClr val="61FFA8"/>
                </a:solidFill>
              </a:rPr>
              <a:t>l’exclusion du financement monétaire des déficits par le financement direct (avances au Trésor); </a:t>
            </a:r>
          </a:p>
          <a:p>
            <a:pPr marL="594360" indent="-457200">
              <a:lnSpc>
                <a:spcPct val="100000"/>
              </a:lnSpc>
              <a:buClr>
                <a:schemeClr val="tx1">
                  <a:shade val="95000"/>
                </a:schemeClr>
              </a:buClr>
              <a:buFont typeface="Wingdings" panose="05000000000000000000" pitchFamily="2" charset="2"/>
              <a:buChar char="Ø"/>
              <a:defRPr/>
            </a:pPr>
            <a:r>
              <a:rPr lang="fr-FR" sz="3000" b="1" dirty="0">
                <a:solidFill>
                  <a:srgbClr val="61FFA8"/>
                </a:solidFill>
              </a:rPr>
              <a:t>chaque Etat conserve seul l’entière responsabilité des dettes qu’il contracte pour financer ses déficits (i.e. durcissement des conditions de financement pour l’Etat surendetté).</a:t>
            </a:r>
          </a:p>
          <a:p>
            <a:pPr marL="548640" indent="-411480">
              <a:lnSpc>
                <a:spcPct val="100000"/>
              </a:lnSpc>
              <a:buClr>
                <a:schemeClr val="tx1">
                  <a:shade val="95000"/>
                </a:schemeClr>
              </a:buClr>
              <a:buFont typeface="Wingdings 2"/>
              <a:buChar char=""/>
              <a:defRPr/>
            </a:pPr>
            <a:r>
              <a:rPr lang="fr-FR" sz="3000" b="1" dirty="0"/>
              <a:t>Au-delà de ces éléments au moins 3 questions subsistent quant à la place et au fonctionnement de la politique budgétaire:</a:t>
            </a:r>
          </a:p>
          <a:p>
            <a:pPr marL="548640" indent="-411480">
              <a:lnSpc>
                <a:spcPct val="100000"/>
              </a:lnSpc>
              <a:buClr>
                <a:schemeClr val="tx1">
                  <a:shade val="95000"/>
                </a:schemeClr>
              </a:buClr>
              <a:buFont typeface="Wingdings 2"/>
              <a:buChar char=""/>
              <a:defRPr/>
            </a:pPr>
            <a:endParaRPr lang="fr-FR" sz="3000" b="1" dirty="0"/>
          </a:p>
        </p:txBody>
      </p:sp>
      <p:sp>
        <p:nvSpPr>
          <p:cNvPr id="4" name="Espace réservé du numéro de diapositive 3"/>
          <p:cNvSpPr>
            <a:spLocks noGrp="1"/>
          </p:cNvSpPr>
          <p:nvPr>
            <p:ph type="sldNum" sz="quarter" idx="12"/>
          </p:nvPr>
        </p:nvSpPr>
        <p:spPr/>
        <p:txBody>
          <a:bodyPr/>
          <a:lstStyle/>
          <a:p>
            <a:pPr>
              <a:defRPr/>
            </a:pPr>
            <a:fld id="{BBBF4D48-950C-4389-AC6B-B2BDB9F605D9}" type="slidenum">
              <a:rPr lang="fr-FR"/>
              <a:pPr>
                <a:defRPr/>
              </a:pPr>
              <a:t>97</a:t>
            </a:fld>
            <a:endParaRPr lang="fr-FR" dirty="0"/>
          </a:p>
        </p:txBody>
      </p:sp>
    </p:spTree>
    <p:extLst>
      <p:ext uri="{BB962C8B-B14F-4D97-AF65-F5344CB8AC3E}">
        <p14:creationId xmlns:p14="http://schemas.microsoft.com/office/powerpoint/2010/main" val="416355973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76645" y="166254"/>
            <a:ext cx="11724758" cy="6421582"/>
          </a:xfrm>
        </p:spPr>
        <p:txBody>
          <a:bodyPr>
            <a:normAutofit/>
          </a:bodyPr>
          <a:lstStyle/>
          <a:p>
            <a:pPr marL="548640" indent="-411480">
              <a:lnSpc>
                <a:spcPct val="100000"/>
              </a:lnSpc>
              <a:buClr>
                <a:schemeClr val="tx1">
                  <a:shade val="95000"/>
                </a:schemeClr>
              </a:buClr>
              <a:buFont typeface="Wingdings 2"/>
              <a:buChar char=""/>
              <a:defRPr/>
            </a:pPr>
            <a:r>
              <a:rPr lang="fr-FR" sz="3200" b="1" dirty="0"/>
              <a:t>1. Ne disposant pas d’une politique monétaire indépendante, ni d’une politique de change propre, le budget reste pour un pays le seul instrument susceptible d’être mobilisé pour faire face à un choc asymétrique l’affectant. Quel sera alors le caractère effectif de cet instrument, contraint par le respect des critères de convergence?</a:t>
            </a:r>
          </a:p>
          <a:p>
            <a:pPr marL="548640" indent="-411480">
              <a:lnSpc>
                <a:spcPct val="100000"/>
              </a:lnSpc>
              <a:buClr>
                <a:schemeClr val="tx1">
                  <a:shade val="95000"/>
                </a:schemeClr>
              </a:buClr>
              <a:buFont typeface="Wingdings 2"/>
              <a:buChar char=""/>
              <a:defRPr/>
            </a:pPr>
            <a:r>
              <a:rPr lang="fr-FR" sz="3200" b="1" dirty="0"/>
              <a:t>2. La mise en place de l’Union est-elle possible sans harmonisation et transition fiscales (passage de la fiscalité de porte à la fiscalité intérieure)?</a:t>
            </a:r>
          </a:p>
          <a:p>
            <a:pPr marL="548640" indent="-411480">
              <a:lnSpc>
                <a:spcPct val="100000"/>
              </a:lnSpc>
              <a:buClr>
                <a:schemeClr val="tx1">
                  <a:shade val="95000"/>
                </a:schemeClr>
              </a:buClr>
              <a:buFont typeface="Wingdings 2"/>
              <a:buChar char=""/>
              <a:defRPr/>
            </a:pPr>
            <a:r>
              <a:rPr lang="fr-FR" sz="3200" b="1" dirty="0"/>
              <a:t>3. Quelle doit être la place du budget communautaire?</a:t>
            </a:r>
          </a:p>
        </p:txBody>
      </p:sp>
      <p:sp>
        <p:nvSpPr>
          <p:cNvPr id="4" name="Espace réservé du numéro de diapositive 3"/>
          <p:cNvSpPr>
            <a:spLocks noGrp="1"/>
          </p:cNvSpPr>
          <p:nvPr>
            <p:ph type="sldNum" sz="quarter" idx="12"/>
          </p:nvPr>
        </p:nvSpPr>
        <p:spPr/>
        <p:txBody>
          <a:bodyPr/>
          <a:lstStyle/>
          <a:p>
            <a:pPr>
              <a:defRPr/>
            </a:pPr>
            <a:fld id="{8395A6F6-61C8-45FB-A92A-95EBC0970A7B}" type="slidenum">
              <a:rPr lang="fr-FR" smtClean="0"/>
              <a:t>98</a:t>
            </a:fld>
            <a:endParaRPr lang="fr-FR" dirty="0"/>
          </a:p>
        </p:txBody>
      </p:sp>
    </p:spTree>
    <p:extLst>
      <p:ext uri="{BB962C8B-B14F-4D97-AF65-F5344CB8AC3E}">
        <p14:creationId xmlns:p14="http://schemas.microsoft.com/office/powerpoint/2010/main" val="1787742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TM04033921[[fn=Damas]]</Template>
  <TotalTime>748</TotalTime>
  <Words>6259</Words>
  <Application>Microsoft Office PowerPoint</Application>
  <PresentationFormat>Grand écran</PresentationFormat>
  <Paragraphs>610</Paragraphs>
  <Slides>98</Slides>
  <Notes>83</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98</vt:i4>
      </vt:variant>
    </vt:vector>
  </HeadingPairs>
  <TitlesOfParts>
    <vt:vector size="109" baseType="lpstr">
      <vt:lpstr>Arial</vt:lpstr>
      <vt:lpstr>Arial Black</vt:lpstr>
      <vt:lpstr>Book Antiqua</vt:lpstr>
      <vt:lpstr>Bookman Old Style</vt:lpstr>
      <vt:lpstr>Calibri</vt:lpstr>
      <vt:lpstr>Harlow Solid Italic</vt:lpstr>
      <vt:lpstr>Rockwell</vt:lpstr>
      <vt:lpstr>Tahoma</vt:lpstr>
      <vt:lpstr>Wingdings</vt:lpstr>
      <vt:lpstr>Wingdings 2</vt:lpstr>
      <vt:lpstr>Damask</vt:lpstr>
      <vt:lpstr>COHERENCE DES POLITIQUES ECONOMIQUES PAR Prof. Lambert n’galadjo bamba</vt:lpstr>
      <vt:lpstr>Annonce du Plan</vt:lpstr>
      <vt:lpstr>i. Introduction: Le carré magique de Kaldor</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I.2 - Les objectifs des autorités à court terme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II.2 - Les Mécanismes Traditionnels de la Politique Budgétaire</vt:lpstr>
      <vt:lpstr>Présentation PowerPoint</vt:lpstr>
      <vt:lpstr>Présentation PowerPoint</vt:lpstr>
      <vt:lpstr>Présentation PowerPoint</vt:lpstr>
      <vt:lpstr>Présentation PowerPoint</vt:lpstr>
      <vt:lpstr>Présentation PowerPoint</vt:lpstr>
      <vt:lpstr>II.3 - Régimes de l’économie et politique budgétaire</vt:lpstr>
      <vt:lpstr>III. MODELES du déséquilibre </vt:lpstr>
      <vt:lpstr>Présentation PowerPoint</vt:lpstr>
      <vt:lpstr>Présentation PowerPoint</vt:lpstr>
      <vt:lpstr>Présentation PowerPoint</vt:lpstr>
      <vt:lpstr>Présentation PowerPoint</vt:lpstr>
      <vt:lpstr>Présentation PowerPoint</vt:lpstr>
      <vt:lpstr>Typologie des déséquilibres</vt:lpstr>
      <vt:lpstr>Présentation PowerPoint</vt:lpstr>
      <vt:lpstr>Présentation PowerPoint</vt:lpstr>
      <vt:lpstr>Evolutions schématisées du chômage dans les pays développés</vt:lpstr>
      <vt:lpstr>IV. Les remises en cause de la politique budgétaire</vt:lpstr>
      <vt:lpstr>Présentation PowerPoint</vt:lpstr>
      <vt:lpstr>Présentation PowerPoint</vt:lpstr>
      <vt:lpstr>Présentation PowerPoint</vt:lpstr>
      <vt:lpstr>Présentation PowerPoint</vt:lpstr>
      <vt:lpstr>IV.1 - Les effets d’éviction</vt:lpstr>
      <vt:lpstr>Analyse graphique</vt:lpstr>
      <vt:lpstr>Analyse graphique</vt:lpstr>
      <vt:lpstr>Présentation PowerPoint</vt:lpstr>
      <vt:lpstr>Présentation PowerPoint</vt:lpstr>
      <vt:lpstr>Présentation PowerPoint</vt:lpstr>
      <vt:lpstr>IV.2 - La Nouvelle Ecole Classique (NEC)</vt:lpstr>
      <vt:lpstr>Présentation PowerPoint</vt:lpstr>
      <vt:lpstr>Présentation PowerPoint</vt:lpstr>
      <vt:lpstr>Présentation PowerPoint</vt:lpstr>
      <vt:lpstr>Présentation PowerPoint</vt:lpstr>
      <vt:lpstr>Présentation PowerPoint</vt:lpstr>
      <vt:lpstr>IV.3 - La courbe de Laffer</vt:lpstr>
      <vt:lpstr>REPRESENTATION DE LA Courbe de Laffer</vt:lpstr>
      <vt:lpstr>Présentation PowerPoint</vt:lpstr>
      <vt:lpstr>Présentation PowerPoint</vt:lpstr>
      <vt:lpstr>Présentation PowerPoint</vt:lpstr>
      <vt:lpstr>Présentation PowerPoint</vt:lpstr>
      <vt:lpstr>IV.4 - La soutenabilité de la politique budgétaire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V. POLITIQUES de stabilisation et PROGRAMMES d’ajustement</vt:lpstr>
      <vt:lpstr>Présentation PowerPoint</vt:lpstr>
      <vt:lpstr>Présentation PowerPoint</vt:lpstr>
      <vt:lpstr>V.1 L’approche monétaire de la Balance des Paiements</vt:lpstr>
      <vt:lpstr>Présentation PowerPoint</vt:lpstr>
      <vt:lpstr>Schéma de détermination logique des variables économiques et financières à court terme (FMI) via l’AMBP</vt:lpstr>
      <vt:lpstr>Présentation PowerPoint</vt:lpstr>
      <vt:lpstr>Présentation PowerPoint</vt:lpstr>
      <vt:lpstr>Présentation PowerPoint</vt:lpstr>
      <vt:lpstr>Présentation PowerPoint</vt:lpstr>
      <vt:lpstr>Présentation PowerPoint</vt:lpstr>
      <vt:lpstr>Présentation PowerPoint</vt:lpstr>
      <vt:lpstr>V.2 - L’approche de l’absorption (AA)</vt:lpstr>
      <vt:lpstr>Présentation PowerPoint</vt:lpstr>
      <vt:lpstr>Présentation PowerPoint</vt:lpstr>
      <vt:lpstr>Présentation PowerPoint</vt:lpstr>
      <vt:lpstr>V.3 - Taux de change d’équilibre et stratégies d’ouverture</vt:lpstr>
      <vt:lpstr>Présentation PowerPoint</vt:lpstr>
      <vt:lpstr>Présentation PowerPoint</vt:lpstr>
      <vt:lpstr>Présentation PowerPoint</vt:lpstr>
      <vt:lpstr>Présentation PowerPoint</vt:lpstr>
      <vt:lpstr>Présentation PowerPoint</vt:lpstr>
      <vt:lpstr>VI. Conclusion </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Lambert Ngaladjo Bamba</dc:creator>
  <cp:lastModifiedBy>mano hermyso</cp:lastModifiedBy>
  <cp:revision>58</cp:revision>
  <dcterms:created xsi:type="dcterms:W3CDTF">2014-09-08T18:19:40Z</dcterms:created>
  <dcterms:modified xsi:type="dcterms:W3CDTF">2018-04-11T15:05:11Z</dcterms:modified>
</cp:coreProperties>
</file>